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9"/>
  </p:notesMasterIdLst>
  <p:handoutMasterIdLst>
    <p:handoutMasterId r:id="rId20"/>
  </p:handoutMasterIdLst>
  <p:sldIdLst>
    <p:sldId id="256" r:id="rId5"/>
    <p:sldId id="2659" r:id="rId6"/>
    <p:sldId id="2660" r:id="rId7"/>
    <p:sldId id="416" r:id="rId8"/>
    <p:sldId id="2648" r:id="rId9"/>
    <p:sldId id="2649" r:id="rId10"/>
    <p:sldId id="2661" r:id="rId11"/>
    <p:sldId id="264" r:id="rId12"/>
    <p:sldId id="263" r:id="rId13"/>
    <p:sldId id="268" r:id="rId14"/>
    <p:sldId id="2662" r:id="rId15"/>
    <p:sldId id="2656" r:id="rId16"/>
    <p:sldId id="2657" r:id="rId17"/>
    <p:sldId id="290" r:id="rId18"/>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847503-138B-F0C4-FF6E-0A27FFAA7C2B}" name="Fiona Majendie-Williams" initials="FMW" userId="S::Fiona.Majendie-Williams@teachingcouncil.nz::01def1ac-faa9-42ce-a78e-e62ff7cba985" providerId="AD"/>
  <p188:author id="{58FD5D10-C08D-7A6B-79BA-E798C0162CA2}" name="Robert Calvert" initials="RC" userId="S::robert.calvert@teachingcouncil.nz::219bf9bd-7d95-457a-ae3f-f5dfceb0a8fb" providerId="AD"/>
  <p188:author id="{B1AF8618-CA6F-FB82-33B2-0E6DEC0E6412}" name="Clive Jones" initials="CJ" userId="S::Clive.Jones@teachingcouncil.nz::39096edd-cc02-46d2-bae4-ebcdaa6d860f" providerId="AD"/>
  <p188:author id="{1AAE172A-78E4-9CF8-6FE3-D6A8A285A101}" name="Jayne Franklin" initials="JF" userId="S::Jayne.Franklin@teachingcouncil.nz::d3e4ae88-bdcb-4cce-a96c-264025d64f91" providerId="AD"/>
  <p188:author id="{E868C96C-067C-F684-5634-067C544E1B61}" name="Susan Fogarty" initials="" userId="S::Susan.Fogarty@teachingcouncil.nz::b8736108-86b2-46d5-9237-877797a9f01a" providerId="AD"/>
  <p188:author id="{AA5D8974-7C45-19CC-F9A7-7D5AEE4B1747}" name="Pauline Barnes" initials="PB" userId="S::pauline.barnes@teachingcouncil.nz::578cc525-c701-4f45-a5b1-920b18037d43" providerId="AD"/>
  <p188:author id="{70F21D9B-401C-7495-FCA1-B3C3103FEF1C}" name="David Choat" initials="DC" userId="S::David.Choat@teachingcouncil.nz::cef00d6c-53f5-4260-8b6f-70a0bc005e08" providerId="AD"/>
  <p188:author id="{2571FAAF-5B10-29CF-6943-CF58F0FC38A3}" name="Lesley Hoskin" initials="LH" userId="S::lesley.hoskin@teachingcouncil.nz::a7e86a8a-da6e-4d68-883c-a5a2083987aa" providerId="AD"/>
  <p188:author id="{0729AFD7-A4E1-DDEC-C881-BA88E3D268DC}" name="Lesley Hoskin" initials="" userId="S::Lesley.Hoskin@teachingcouncil.nz::a7e86a8a-da6e-4d68-883c-a5a2083987aa" providerId="AD"/>
  <p188:author id="{054EF7E3-160F-B338-F9D4-8666AE48C5FC}" name="Fiona Majendie-Williams" initials="FM" userId="S::fiona.majendie-williams@teachingcouncil.nz::01def1ac-faa9-42ce-a78e-e62ff7cba98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FC6CB"/>
    <a:srgbClr val="322738"/>
    <a:srgbClr val="331542"/>
    <a:srgbClr val="009499"/>
    <a:srgbClr val="9B1B1F"/>
    <a:srgbClr val="4C637A"/>
    <a:srgbClr val="125F65"/>
    <a:srgbClr val="FEC02C"/>
    <a:srgbClr val="F3EE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B0F7F2-48C2-E181-2759-2BD09BEC0541}" v="1" dt="2025-03-11T02:13:32.290"/>
    <p1510:client id="{D0E3B341-C6EF-B318-70A5-8849A899A00D}" v="13" dt="2025-03-10T00:14:33.9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557" autoAdjust="0"/>
  </p:normalViewPr>
  <p:slideViewPr>
    <p:cSldViewPr snapToGrid="0">
      <p:cViewPr varScale="1">
        <p:scale>
          <a:sx n="60" d="100"/>
          <a:sy n="60" d="100"/>
        </p:scale>
        <p:origin x="884" y="4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3A0F5B-C6DB-8B98-56EE-D477403272AE}"/>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NZ"/>
          </a:p>
        </p:txBody>
      </p:sp>
      <p:sp>
        <p:nvSpPr>
          <p:cNvPr id="3" name="Date Placeholder 2">
            <a:extLst>
              <a:ext uri="{FF2B5EF4-FFF2-40B4-BE49-F238E27FC236}">
                <a16:creationId xmlns:a16="http://schemas.microsoft.com/office/drawing/2014/main" id="{1BEB6F6A-C43E-D329-FC7C-4306F5F595C1}"/>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95ED259A-30BF-49BB-91FA-DBDB4AFC11E3}" type="datetimeFigureOut">
              <a:rPr lang="en-NZ" smtClean="0"/>
              <a:t>12/03/2025</a:t>
            </a:fld>
            <a:endParaRPr lang="en-NZ"/>
          </a:p>
        </p:txBody>
      </p:sp>
      <p:sp>
        <p:nvSpPr>
          <p:cNvPr id="4" name="Footer Placeholder 3">
            <a:extLst>
              <a:ext uri="{FF2B5EF4-FFF2-40B4-BE49-F238E27FC236}">
                <a16:creationId xmlns:a16="http://schemas.microsoft.com/office/drawing/2014/main" id="{1FE2D6D1-8DED-9CCE-7ED7-4B4855653E47}"/>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a:extLst>
              <a:ext uri="{FF2B5EF4-FFF2-40B4-BE49-F238E27FC236}">
                <a16:creationId xmlns:a16="http://schemas.microsoft.com/office/drawing/2014/main" id="{BB4DA614-36B6-7BB0-82CD-0B36C2CF64F5}"/>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40F7B9CA-F55A-4016-936C-45DB973640A0}" type="slidenum">
              <a:rPr lang="en-NZ" smtClean="0"/>
              <a:t>‹#›</a:t>
            </a:fld>
            <a:endParaRPr lang="en-NZ"/>
          </a:p>
        </p:txBody>
      </p:sp>
    </p:spTree>
    <p:extLst>
      <p:ext uri="{BB962C8B-B14F-4D97-AF65-F5344CB8AC3E}">
        <p14:creationId xmlns:p14="http://schemas.microsoft.com/office/powerpoint/2010/main" val="3476983502"/>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27" userDrawn="1">
          <p15:clr>
            <a:srgbClr val="F26B43"/>
          </p15:clr>
        </p15:guide>
        <p15:guide id="2" pos="2141"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EFC4A70-4A38-498D-A8C4-C4CE301F9DB3}" type="datetimeFigureOut">
              <a:rPr lang="en-NZ" smtClean="0"/>
              <a:t>12/03/2025</a:t>
            </a:fld>
            <a:endParaRPr lang="en-NZ"/>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D8444C6-1422-459F-9BE1-86E8B9DBB69C}" type="slidenum">
              <a:rPr lang="en-NZ" smtClean="0"/>
              <a:t>‹#›</a:t>
            </a:fld>
            <a:endParaRPr lang="en-NZ"/>
          </a:p>
        </p:txBody>
      </p:sp>
    </p:spTree>
    <p:extLst>
      <p:ext uri="{BB962C8B-B14F-4D97-AF65-F5344CB8AC3E}">
        <p14:creationId xmlns:p14="http://schemas.microsoft.com/office/powerpoint/2010/main" val="4012770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1D8444C6-1422-459F-9BE1-86E8B9DBB69C}" type="slidenum">
              <a:rPr lang="en-NZ" smtClean="0"/>
              <a:t>1</a:t>
            </a:fld>
            <a:endParaRPr lang="en-NZ"/>
          </a:p>
        </p:txBody>
      </p:sp>
    </p:spTree>
    <p:extLst>
      <p:ext uri="{BB962C8B-B14F-4D97-AF65-F5344CB8AC3E}">
        <p14:creationId xmlns:p14="http://schemas.microsoft.com/office/powerpoint/2010/main" val="853387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As noted previously, we have looked at ways that we might present the set of standards in a way that was more intuitive and accessible to those entering the profession, and to external stakeholders and the wider public for whom the standards are intended to support confidence in the knowledge and skills of the teaching profession.</a:t>
            </a:r>
          </a:p>
          <a:p>
            <a:r>
              <a:rPr lang="en-NZ" dirty="0"/>
              <a:t>One proposed way of doing this is by grouping standards into three ‘domains’:</a:t>
            </a:r>
          </a:p>
          <a:p>
            <a:pPr marL="171450" indent="-171450">
              <a:buFont typeface="Symbol"/>
              <a:buChar char="•"/>
            </a:pPr>
            <a:r>
              <a:rPr lang="mi-NZ" dirty="0"/>
              <a:t>I KNOW – Professional Knowledge; </a:t>
            </a:r>
            <a:endParaRPr lang="en-NZ" dirty="0"/>
          </a:p>
          <a:p>
            <a:pPr marL="171450" indent="-171450">
              <a:buFont typeface="Symbol"/>
              <a:buChar char="•"/>
            </a:pPr>
            <a:r>
              <a:rPr lang="mi-NZ" dirty="0"/>
              <a:t>I DO – Professional Practice; and </a:t>
            </a:r>
            <a:endParaRPr lang="en-NZ" dirty="0"/>
          </a:p>
          <a:p>
            <a:pPr marL="171450" indent="-171450">
              <a:buFont typeface="Symbol"/>
              <a:buChar char="•"/>
            </a:pPr>
            <a:r>
              <a:rPr lang="mi-NZ" dirty="0"/>
              <a:t>I AM – Professional Engagement</a:t>
            </a:r>
            <a:endParaRPr lang="mi-NZ" dirty="0">
              <a:ea typeface="Calibri"/>
              <a:cs typeface="Calibri"/>
            </a:endParaRPr>
          </a:p>
          <a:p>
            <a:endParaRPr lang="en-NZ" dirty="0">
              <a:ea typeface="Calibri"/>
              <a:cs typeface="Calibri"/>
            </a:endParaRPr>
          </a:p>
          <a:p>
            <a:r>
              <a:rPr lang="mi-NZ" dirty="0"/>
              <a:t>The three domains we have put forward are not proposed to have any formal standing in the set of professional standards. Their contribution is simply as a device to support understanding of the proposed changes. The domains are intended to differentiate and group standards together to make them more understandable and relatable to teachers and their day to day practice.</a:t>
            </a:r>
            <a:endParaRPr lang="mi-NZ" dirty="0">
              <a:ea typeface="Calibri"/>
              <a:cs typeface="Calibri"/>
            </a:endParaRPr>
          </a:p>
          <a:p>
            <a:endParaRPr lang="en-US" dirty="0">
              <a:ea typeface="Calibri"/>
              <a:cs typeface="Calibri"/>
            </a:endParaRPr>
          </a:p>
          <a:p>
            <a:r>
              <a:rPr lang="mi-NZ" dirty="0"/>
              <a:t>Consideration was given to also including Standard 1, ‘Te Tiriti O Waitangi Partnership’, as part of ‘I AM – Professional Engagement’. On balance, however, it was felt that ‘Te Tiriti O Waitangi Partnership’ flowed across all three of the domains (and that there was merit in retaining ‘Te Tiriti O Waitangi Partnership’ as being the first standard). We would be interested in feedback on this.</a:t>
            </a:r>
            <a:endParaRPr lang="mi-NZ" dirty="0">
              <a:ea typeface="Calibri"/>
              <a:cs typeface="Calibri"/>
            </a:endParaRPr>
          </a:p>
        </p:txBody>
      </p:sp>
      <p:sp>
        <p:nvSpPr>
          <p:cNvPr id="4" name="Slide Number Placeholder 3"/>
          <p:cNvSpPr>
            <a:spLocks noGrp="1"/>
          </p:cNvSpPr>
          <p:nvPr>
            <p:ph type="sldNum" sz="quarter" idx="5"/>
          </p:nvPr>
        </p:nvSpPr>
        <p:spPr/>
        <p:txBody>
          <a:bodyPr/>
          <a:lstStyle/>
          <a:p>
            <a:fld id="{1D8444C6-1422-459F-9BE1-86E8B9DBB69C}" type="slidenum">
              <a:rPr lang="en-NZ" smtClean="0"/>
              <a:t>10</a:t>
            </a:fld>
            <a:endParaRPr lang="en-NZ"/>
          </a:p>
        </p:txBody>
      </p:sp>
    </p:spTree>
    <p:extLst>
      <p:ext uri="{BB962C8B-B14F-4D97-AF65-F5344CB8AC3E}">
        <p14:creationId xmlns:p14="http://schemas.microsoft.com/office/powerpoint/2010/main" val="935390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proposal uses the term ‘focus areas’ to designate the detailed statements under each Standard, as shown here for the proposed </a:t>
            </a:r>
            <a:r>
              <a:rPr lang="en-US" dirty="0" err="1"/>
              <a:t>Te</a:t>
            </a:r>
            <a:r>
              <a:rPr lang="en-US" dirty="0"/>
              <a:t> </a:t>
            </a:r>
            <a:r>
              <a:rPr lang="en-US" dirty="0" err="1"/>
              <a:t>Tiriti</a:t>
            </a:r>
            <a:r>
              <a:rPr lang="en-US" dirty="0"/>
              <a:t> o Waitangi Partnership standard. These are currently called ‘elaborations’. </a:t>
            </a:r>
          </a:p>
          <a:p>
            <a:endParaRPr lang="en-US" dirty="0"/>
          </a:p>
          <a:p>
            <a:r>
              <a:rPr lang="en-US" dirty="0"/>
              <a:t>Elaborations currently have no formal standing as part of the 2017 Standards, although in practice professional leaders may be choosing to incorporate them into teachers’ professional growth cycle process. </a:t>
            </a:r>
          </a:p>
          <a:p>
            <a:endParaRPr lang="en-US" dirty="0"/>
          </a:p>
          <a:p>
            <a:r>
              <a:rPr lang="en-US" dirty="0"/>
              <a:t>Our proposal is to make the ‘focus areas’ more integral to the application of the 2025 standards.  Including the focus areas as part of the standards would mean that schools and ECE services would be required to include the focus areas in each of the required elements of their Professional Growth Cycle, Once new standards have been published, principals and professional leaders will need to revisit the work they have done to facilitate a common understanding of the standards in their own context and what meeting and using them looks like. (This is Element A of the PGC, “facilitating a common understanding of the standards”. Including the focus areas in the standards may make this process more straightforward, as the focus area articulate quality practices.</a:t>
            </a:r>
          </a:p>
          <a:p>
            <a:endParaRPr lang="en-US" dirty="0"/>
          </a:p>
          <a:p>
            <a:r>
              <a:rPr lang="en-US" dirty="0"/>
              <a:t>We welcome feedback from the profession, including those involved in teaching initial teacher education </a:t>
            </a:r>
            <a:r>
              <a:rPr lang="en-US" dirty="0" err="1"/>
              <a:t>programmes</a:t>
            </a:r>
            <a:r>
              <a:rPr lang="en-US" dirty="0"/>
              <a:t>. Our goal is to ensure that these regulatory arrangements are clear and effective. We want to avoid unintended consequences, such as requiring every process to separately account for each of the 34 focus areas in a cumbersome way. At the same time, we aim to prevent any ambiguity that could create confusion. Your insights will help us strike the right balance.  </a:t>
            </a:r>
          </a:p>
          <a:p>
            <a:endParaRPr lang="en-US" dirty="0"/>
          </a:p>
          <a:p>
            <a:r>
              <a:rPr lang="en-US" dirty="0"/>
              <a:t>The detailed focus areas have been outlined in full in our consultation document and within the online survey that we will share at the end of this video. Please take the time to find them and consider them. If you are currently in a staff meeting, now would be a good time to pause the video, so that everyone can look at them and discuss them before providing feedback.</a:t>
            </a:r>
          </a:p>
          <a:p>
            <a:endParaRPr lang="en-US" dirty="0"/>
          </a:p>
          <a:p>
            <a:pPr algn="l">
              <a:lnSpc>
                <a:spcPts val="1376"/>
              </a:lnSpc>
              <a:spcAft>
                <a:spcPts val="800"/>
              </a:spcAft>
            </a:pPr>
            <a:endParaRPr lang="en-US" sz="1800" dirty="0">
              <a:latin typeface="Aptos"/>
              <a:ea typeface="Calibri"/>
              <a:cs typeface="Calibri"/>
            </a:endParaRPr>
          </a:p>
        </p:txBody>
      </p:sp>
      <p:sp>
        <p:nvSpPr>
          <p:cNvPr id="4" name="Slide Number Placeholder 3"/>
          <p:cNvSpPr>
            <a:spLocks noGrp="1"/>
          </p:cNvSpPr>
          <p:nvPr>
            <p:ph type="sldNum" sz="quarter" idx="5"/>
          </p:nvPr>
        </p:nvSpPr>
        <p:spPr/>
        <p:txBody>
          <a:bodyPr/>
          <a:lstStyle/>
          <a:p>
            <a:fld id="{1D8444C6-1422-459F-9BE1-86E8B9DBB69C}" type="slidenum">
              <a:rPr lang="en-NZ" smtClean="0"/>
              <a:t>11</a:t>
            </a:fld>
            <a:endParaRPr lang="en-NZ"/>
          </a:p>
        </p:txBody>
      </p:sp>
    </p:spTree>
    <p:extLst>
      <p:ext uri="{BB962C8B-B14F-4D97-AF65-F5344CB8AC3E}">
        <p14:creationId xmlns:p14="http://schemas.microsoft.com/office/powerpoint/2010/main" val="869942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5C5CA8BD-3F53-4115-B964-EF8A6AD2FA19}" type="slidenum">
              <a:rPr lang="en-NZ" smtClean="0"/>
              <a:t>12</a:t>
            </a:fld>
            <a:endParaRPr lang="en-NZ"/>
          </a:p>
        </p:txBody>
      </p:sp>
    </p:spTree>
    <p:extLst>
      <p:ext uri="{BB962C8B-B14F-4D97-AF65-F5344CB8AC3E}">
        <p14:creationId xmlns:p14="http://schemas.microsoft.com/office/powerpoint/2010/main" val="2841566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376"/>
              </a:lnSpc>
              <a:spcAft>
                <a:spcPts val="800"/>
              </a:spcAft>
            </a:pPr>
            <a:r>
              <a:rPr lang="en-US" sz="1800" b="0" i="0" dirty="0">
                <a:solidFill>
                  <a:srgbClr val="000000"/>
                </a:solidFill>
                <a:effectLst/>
                <a:latin typeface="Aptos" panose="020B0004020202020204" pitchFamily="34" charset="0"/>
              </a:rPr>
              <a:t>The changes proposed here are not intended to fundamentally depart from the standards currently in place. The changes are more about emphasis, nuance and presentation. </a:t>
            </a:r>
            <a:endParaRPr lang="en-US" b="0" i="0" dirty="0">
              <a:solidFill>
                <a:srgbClr val="000000"/>
              </a:solidFill>
              <a:effectLst/>
              <a:latin typeface="Segoe UI" panose="020B0502040204020203" pitchFamily="34" charset="0"/>
            </a:endParaRPr>
          </a:p>
          <a:p>
            <a:pPr algn="l" rtl="0" fontAlgn="base">
              <a:lnSpc>
                <a:spcPts val="1376"/>
              </a:lnSpc>
              <a:spcAft>
                <a:spcPts val="800"/>
              </a:spcAft>
            </a:pPr>
            <a:endParaRPr lang="en-US" sz="1800" b="0" i="0" dirty="0">
              <a:solidFill>
                <a:srgbClr val="000000"/>
              </a:solidFill>
              <a:effectLst/>
              <a:latin typeface="Aptos" panose="020B0004020202020204" pitchFamily="34" charset="0"/>
            </a:endParaRPr>
          </a:p>
          <a:p>
            <a:pPr algn="l" rtl="0" fontAlgn="base">
              <a:lnSpc>
                <a:spcPts val="1376"/>
              </a:lnSpc>
              <a:spcAft>
                <a:spcPts val="800"/>
              </a:spcAft>
            </a:pPr>
            <a:r>
              <a:rPr lang="en-US" sz="1800" b="0" i="0" dirty="0">
                <a:solidFill>
                  <a:srgbClr val="000000"/>
                </a:solidFill>
                <a:effectLst/>
                <a:latin typeface="Aptos" panose="020B0004020202020204" pitchFamily="34" charset="0"/>
              </a:rPr>
              <a:t>Given this, we are interested in feedback on an approach to rolling out and embedding these proposed new standards. </a:t>
            </a:r>
            <a:endParaRPr lang="en-US" b="0" i="0" dirty="0">
              <a:solidFill>
                <a:srgbClr val="000000"/>
              </a:solidFill>
              <a:effectLst/>
              <a:latin typeface="Segoe UI" panose="020B0502040204020203" pitchFamily="34" charset="0"/>
            </a:endParaRPr>
          </a:p>
          <a:p>
            <a:pPr algn="l" rtl="0" fontAlgn="base">
              <a:lnSpc>
                <a:spcPts val="1376"/>
              </a:lnSpc>
              <a:spcAft>
                <a:spcPts val="800"/>
              </a:spcAft>
            </a:pPr>
            <a:endParaRPr lang="en-US" sz="1800" b="0" i="0" dirty="0">
              <a:solidFill>
                <a:srgbClr val="000000"/>
              </a:solidFill>
              <a:effectLst/>
              <a:latin typeface="Aptos" panose="020B0004020202020204" pitchFamily="34" charset="0"/>
            </a:endParaRPr>
          </a:p>
          <a:p>
            <a:pPr algn="l" rtl="0" fontAlgn="base">
              <a:lnSpc>
                <a:spcPts val="1376"/>
              </a:lnSpc>
              <a:spcAft>
                <a:spcPts val="800"/>
              </a:spcAft>
            </a:pPr>
            <a:r>
              <a:rPr lang="en-US" sz="1800" b="0" i="0" dirty="0">
                <a:solidFill>
                  <a:srgbClr val="000000"/>
                </a:solidFill>
                <a:effectLst/>
                <a:latin typeface="Aptos" panose="020B0004020202020204" pitchFamily="34" charset="0"/>
              </a:rPr>
              <a:t>We propose that it would be feasible, with appropriate supporting resources, to have the new standards in place from 2026. </a:t>
            </a:r>
          </a:p>
          <a:p>
            <a:pPr algn="l" rtl="0" fontAlgn="base">
              <a:lnSpc>
                <a:spcPts val="1376"/>
              </a:lnSpc>
              <a:spcAft>
                <a:spcPts val="800"/>
              </a:spcAft>
            </a:pPr>
            <a:endParaRPr lang="en-US" sz="1800" b="0" i="0" dirty="0">
              <a:solidFill>
                <a:srgbClr val="000000"/>
              </a:solidFill>
              <a:effectLst/>
              <a:latin typeface="Aptos" panose="020B0004020202020204" pitchFamily="34" charset="0"/>
            </a:endParaRPr>
          </a:p>
          <a:p>
            <a:pPr algn="l" rtl="0" fontAlgn="base">
              <a:lnSpc>
                <a:spcPts val="1376"/>
              </a:lnSpc>
              <a:spcAft>
                <a:spcPts val="800"/>
              </a:spcAft>
            </a:pPr>
            <a:r>
              <a:rPr lang="en-US" sz="1200" b="0" i="0" dirty="0">
                <a:solidFill>
                  <a:srgbClr val="000000"/>
                </a:solidFill>
                <a:effectLst/>
                <a:latin typeface="Aptos" panose="020B0004020202020204" pitchFamily="34" charset="0"/>
              </a:rPr>
              <a:t>The timeline and process for giving effect to the standards in ITE </a:t>
            </a:r>
            <a:r>
              <a:rPr lang="en-US" sz="1200" b="0" i="0" dirty="0" err="1">
                <a:solidFill>
                  <a:srgbClr val="000000"/>
                </a:solidFill>
                <a:effectLst/>
                <a:latin typeface="Aptos" panose="020B0004020202020204" pitchFamily="34" charset="0"/>
              </a:rPr>
              <a:t>programmes</a:t>
            </a:r>
            <a:r>
              <a:rPr lang="en-US" sz="1200" b="0" i="0" dirty="0">
                <a:solidFill>
                  <a:srgbClr val="000000"/>
                </a:solidFill>
                <a:effectLst/>
                <a:latin typeface="Aptos" panose="020B0004020202020204" pitchFamily="34" charset="0"/>
              </a:rPr>
              <a:t> will be considered separately in consultation with ITE providers. </a:t>
            </a:r>
            <a:endParaRPr lang="en-US" b="0" i="0" dirty="0">
              <a:solidFill>
                <a:srgbClr val="000000"/>
              </a:solidFill>
              <a:effectLst/>
              <a:latin typeface="Segoe UI" panose="020B0502040204020203" pitchFamily="34" charset="0"/>
            </a:endParaRPr>
          </a:p>
          <a:p>
            <a:pPr algn="l" rtl="0" fontAlgn="base">
              <a:lnSpc>
                <a:spcPts val="1376"/>
              </a:lnSpc>
              <a:spcAft>
                <a:spcPts val="800"/>
              </a:spcAft>
            </a:pPr>
            <a:endParaRPr lang="en-US" sz="1800" b="0" i="0" dirty="0">
              <a:solidFill>
                <a:srgbClr val="000000"/>
              </a:solidFill>
              <a:effectLst/>
              <a:latin typeface="Aptos" panose="020B0004020202020204" pitchFamily="34" charset="0"/>
            </a:endParaRPr>
          </a:p>
          <a:p>
            <a:pPr algn="l" rtl="0" fontAlgn="base">
              <a:lnSpc>
                <a:spcPts val="1376"/>
              </a:lnSpc>
              <a:spcAft>
                <a:spcPts val="800"/>
              </a:spcAft>
            </a:pPr>
            <a:r>
              <a:rPr lang="en-US" sz="1800" b="0" i="0" dirty="0">
                <a:solidFill>
                  <a:srgbClr val="000000"/>
                </a:solidFill>
                <a:effectLst/>
                <a:latin typeface="Aptos" panose="020B0004020202020204" pitchFamily="34" charset="0"/>
              </a:rPr>
              <a:t>Your views are sought on this approach, and any essential supports and safeguards you believe should be in place. </a:t>
            </a:r>
            <a:r>
              <a:rPr lang="en-US" sz="1200" b="0" i="0" dirty="0">
                <a:solidFill>
                  <a:srgbClr val="000000"/>
                </a:solidFill>
                <a:effectLst/>
                <a:latin typeface="Aptos" panose="020B0004020202020204" pitchFamily="34" charset="0"/>
              </a:rPr>
              <a:t>The deadline for feedback is 5:00pm Friday the 2</a:t>
            </a:r>
            <a:r>
              <a:rPr lang="en-US" sz="1200" b="0" i="0" baseline="30000" dirty="0">
                <a:solidFill>
                  <a:srgbClr val="000000"/>
                </a:solidFill>
                <a:effectLst/>
                <a:latin typeface="Aptos" panose="020B0004020202020204" pitchFamily="34" charset="0"/>
              </a:rPr>
              <a:t>nd</a:t>
            </a:r>
            <a:r>
              <a:rPr lang="en-US" sz="1200" b="0" i="0" dirty="0">
                <a:solidFill>
                  <a:srgbClr val="000000"/>
                </a:solidFill>
                <a:effectLst/>
                <a:latin typeface="Aptos" panose="020B0004020202020204" pitchFamily="34" charset="0"/>
              </a:rPr>
              <a:t> of May 2025. If you scan the QR Code using your phone, or enter the tiny URL into your web browser, you can submit your feedback via our online questionnaire.</a:t>
            </a:r>
            <a:endParaRPr lang="en-US" b="0" i="0" dirty="0">
              <a:solidFill>
                <a:srgbClr val="000000"/>
              </a:solidFill>
              <a:effectLst/>
              <a:latin typeface="Segoe UI" panose="020B0502040204020203" pitchFamily="34" charset="0"/>
            </a:endParaRPr>
          </a:p>
          <a:p>
            <a:pPr algn="l" rtl="0" fontAlgn="base">
              <a:lnSpc>
                <a:spcPts val="1376"/>
              </a:lnSpc>
              <a:spcAft>
                <a:spcPts val="800"/>
              </a:spcAft>
            </a:pPr>
            <a:endParaRPr lang="en-US" sz="1800" b="0" i="0" dirty="0">
              <a:solidFill>
                <a:srgbClr val="000000"/>
              </a:solidFill>
              <a:effectLst/>
              <a:latin typeface="Aptos" panose="020B0004020202020204" pitchFamily="34" charset="0"/>
            </a:endParaRPr>
          </a:p>
          <a:p>
            <a:pPr algn="l" rtl="0" fontAlgn="base">
              <a:lnSpc>
                <a:spcPts val="1376"/>
              </a:lnSpc>
              <a:spcAft>
                <a:spcPts val="800"/>
              </a:spcAft>
            </a:pPr>
            <a:r>
              <a:rPr lang="en-US" sz="1800" b="0" i="0" dirty="0">
                <a:solidFill>
                  <a:srgbClr val="000000"/>
                </a:solidFill>
                <a:effectLst/>
                <a:latin typeface="Aptos" panose="020B0004020202020204" pitchFamily="34" charset="0"/>
              </a:rPr>
              <a:t>We thank you for taking the time to watching this video. Our website contains the full consultation document, which has also been emailed to the email address that we have for every NZ registered teacher.</a:t>
            </a:r>
          </a:p>
          <a:p>
            <a:pPr algn="l" rtl="0" fontAlgn="base">
              <a:lnSpc>
                <a:spcPts val="1376"/>
              </a:lnSpc>
              <a:spcAft>
                <a:spcPts val="800"/>
              </a:spcAft>
            </a:pPr>
            <a:endParaRPr lang="en-US" sz="1800" b="0" i="0" dirty="0">
              <a:solidFill>
                <a:srgbClr val="000000"/>
              </a:solidFill>
              <a:effectLst/>
              <a:latin typeface="Aptos" panose="020B0004020202020204" pitchFamily="34" charset="0"/>
            </a:endParaRPr>
          </a:p>
          <a:p>
            <a:pPr algn="l" rtl="0" fontAlgn="base">
              <a:lnSpc>
                <a:spcPts val="1376"/>
              </a:lnSpc>
              <a:spcAft>
                <a:spcPts val="800"/>
              </a:spcAft>
            </a:pPr>
            <a:r>
              <a:rPr lang="en-US" sz="1800" b="0" i="0" dirty="0" err="1">
                <a:solidFill>
                  <a:srgbClr val="000000"/>
                </a:solidFill>
                <a:effectLst/>
                <a:latin typeface="Aptos" panose="020B0004020202020204" pitchFamily="34" charset="0"/>
              </a:rPr>
              <a:t>Matatū</a:t>
            </a:r>
            <a:r>
              <a:rPr lang="en-US" sz="1800" b="0" i="0" dirty="0">
                <a:solidFill>
                  <a:srgbClr val="000000"/>
                </a:solidFill>
                <a:effectLst/>
                <a:latin typeface="Aptos" panose="020B0004020202020204" pitchFamily="34" charset="0"/>
              </a:rPr>
              <a:t>. </a:t>
            </a:r>
            <a:r>
              <a:rPr lang="en-US" sz="1800" b="0" i="0" dirty="0" err="1">
                <a:solidFill>
                  <a:srgbClr val="000000"/>
                </a:solidFill>
                <a:effectLst/>
                <a:latin typeface="Aptos" panose="020B0004020202020204" pitchFamily="34" charset="0"/>
              </a:rPr>
              <a:t>Tū</a:t>
            </a:r>
            <a:r>
              <a:rPr lang="en-US" sz="1800" b="0" i="0" dirty="0">
                <a:solidFill>
                  <a:srgbClr val="000000"/>
                </a:solidFill>
                <a:effectLst/>
                <a:latin typeface="Aptos" panose="020B0004020202020204" pitchFamily="34" charset="0"/>
              </a:rPr>
              <a:t> </a:t>
            </a:r>
            <a:r>
              <a:rPr lang="en-US" sz="1800" b="0" i="0" dirty="0" err="1">
                <a:solidFill>
                  <a:srgbClr val="000000"/>
                </a:solidFill>
                <a:effectLst/>
                <a:latin typeface="Aptos" panose="020B0004020202020204" pitchFamily="34" charset="0"/>
              </a:rPr>
              <a:t>Mataora</a:t>
            </a:r>
            <a:endParaRPr lang="en-US" sz="1800" b="0" i="0" dirty="0">
              <a:solidFill>
                <a:srgbClr val="000000"/>
              </a:solidFill>
              <a:effectLst/>
              <a:latin typeface="Aptos" panose="020B0004020202020204" pitchFamily="34" charset="0"/>
            </a:endParaRPr>
          </a:p>
          <a:p>
            <a:pPr algn="l" rtl="0" fontAlgn="base">
              <a:lnSpc>
                <a:spcPts val="1376"/>
              </a:lnSpc>
              <a:spcAft>
                <a:spcPts val="800"/>
              </a:spcAft>
            </a:pPr>
            <a:r>
              <a:rPr lang="en-US" sz="1800" b="0" i="0" dirty="0">
                <a:solidFill>
                  <a:srgbClr val="000000"/>
                </a:solidFill>
                <a:effectLst/>
                <a:latin typeface="Aptos" panose="020B0004020202020204" pitchFamily="34" charset="0"/>
              </a:rPr>
              <a:t>Stand tall. Shape the future</a:t>
            </a:r>
          </a:p>
          <a:p>
            <a:pPr algn="l" rtl="0" fontAlgn="base">
              <a:lnSpc>
                <a:spcPts val="1376"/>
              </a:lnSpc>
              <a:spcAft>
                <a:spcPts val="800"/>
              </a:spcAft>
            </a:pPr>
            <a:endParaRPr lang="en-US" sz="1800" b="0" i="0" dirty="0">
              <a:solidFill>
                <a:srgbClr val="000000"/>
              </a:solidFill>
              <a:effectLst/>
              <a:latin typeface="Aptos" panose="020B0004020202020204" pitchFamily="34" charset="0"/>
            </a:endParaRPr>
          </a:p>
          <a:p>
            <a:pPr algn="l" rtl="0" fontAlgn="base">
              <a:lnSpc>
                <a:spcPts val="1376"/>
              </a:lnSpc>
              <a:spcAft>
                <a:spcPts val="800"/>
              </a:spcAft>
            </a:pPr>
            <a:endParaRPr lang="en-US" sz="1800" b="0" i="0" dirty="0">
              <a:solidFill>
                <a:srgbClr val="000000"/>
              </a:solidFill>
              <a:effectLst/>
              <a:latin typeface="Aptos" panose="020B0004020202020204" pitchFamily="34" charset="0"/>
            </a:endParaRPr>
          </a:p>
          <a:p>
            <a:endParaRPr lang="en-NZ" dirty="0"/>
          </a:p>
        </p:txBody>
      </p:sp>
      <p:sp>
        <p:nvSpPr>
          <p:cNvPr id="4" name="Slide Number Placeholder 3"/>
          <p:cNvSpPr>
            <a:spLocks noGrp="1"/>
          </p:cNvSpPr>
          <p:nvPr>
            <p:ph type="sldNum" sz="quarter" idx="5"/>
          </p:nvPr>
        </p:nvSpPr>
        <p:spPr/>
        <p:txBody>
          <a:bodyPr/>
          <a:lstStyle/>
          <a:p>
            <a:fld id="{1D8444C6-1422-459F-9BE1-86E8B9DBB69C}" type="slidenum">
              <a:rPr lang="en-NZ" smtClean="0"/>
              <a:t>13</a:t>
            </a:fld>
            <a:endParaRPr lang="en-NZ"/>
          </a:p>
        </p:txBody>
      </p:sp>
    </p:spTree>
    <p:extLst>
      <p:ext uri="{BB962C8B-B14F-4D97-AF65-F5344CB8AC3E}">
        <p14:creationId xmlns:p14="http://schemas.microsoft.com/office/powerpoint/2010/main" val="2863289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1D8444C6-1422-459F-9BE1-86E8B9DBB69C}" type="slidenum">
              <a:rPr lang="en-NZ" smtClean="0"/>
              <a:t>14</a:t>
            </a:fld>
            <a:endParaRPr lang="en-NZ"/>
          </a:p>
        </p:txBody>
      </p:sp>
    </p:spTree>
    <p:extLst>
      <p:ext uri="{BB962C8B-B14F-4D97-AF65-F5344CB8AC3E}">
        <p14:creationId xmlns:p14="http://schemas.microsoft.com/office/powerpoint/2010/main" val="293929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No talking</a:t>
            </a:r>
            <a:endParaRPr lang="en-NZ" dirty="0"/>
          </a:p>
        </p:txBody>
      </p:sp>
      <p:sp>
        <p:nvSpPr>
          <p:cNvPr id="4" name="Slide Number Placeholder 3"/>
          <p:cNvSpPr>
            <a:spLocks noGrp="1"/>
          </p:cNvSpPr>
          <p:nvPr>
            <p:ph type="sldNum" sz="quarter" idx="5"/>
          </p:nvPr>
        </p:nvSpPr>
        <p:spPr/>
        <p:txBody>
          <a:bodyPr/>
          <a:lstStyle/>
          <a:p>
            <a:fld id="{1D8444C6-1422-459F-9BE1-86E8B9DBB69C}" type="slidenum">
              <a:rPr lang="en-NZ" smtClean="0"/>
              <a:t>2</a:t>
            </a:fld>
            <a:endParaRPr lang="en-NZ"/>
          </a:p>
        </p:txBody>
      </p:sp>
    </p:spTree>
    <p:extLst>
      <p:ext uri="{BB962C8B-B14F-4D97-AF65-F5344CB8AC3E}">
        <p14:creationId xmlns:p14="http://schemas.microsoft.com/office/powerpoint/2010/main" val="752580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dirty="0">
                <a:solidFill>
                  <a:srgbClr val="000000"/>
                </a:solidFill>
                <a:latin typeface="Calibri Light"/>
                <a:ea typeface="Calibri Light"/>
                <a:cs typeface="Calibri Light"/>
              </a:rPr>
              <a:t>Kia </a:t>
            </a:r>
            <a:r>
              <a:rPr lang="en-NZ" sz="1800" dirty="0" err="1">
                <a:solidFill>
                  <a:srgbClr val="000000"/>
                </a:solidFill>
                <a:latin typeface="Calibri Light"/>
                <a:ea typeface="Calibri Light"/>
                <a:cs typeface="Calibri Light"/>
              </a:rPr>
              <a:t>ora</a:t>
            </a:r>
            <a:r>
              <a:rPr lang="en-NZ" sz="1800" dirty="0">
                <a:solidFill>
                  <a:srgbClr val="000000"/>
                </a:solidFill>
                <a:latin typeface="Calibri Light"/>
                <a:ea typeface="Calibri Light"/>
                <a:cs typeface="Calibri Light"/>
              </a:rPr>
              <a:t> koutou</a:t>
            </a:r>
            <a:endParaRPr lang="en-NZ" sz="1800" b="0" i="0" dirty="0">
              <a:solidFill>
                <a:srgbClr val="000000"/>
              </a:solidFill>
              <a:effectLst/>
              <a:latin typeface="Calibri Light" panose="020F0302020204030204" pitchFamily="34" charset="0"/>
            </a:endParaRPr>
          </a:p>
          <a:p>
            <a:endParaRPr lang="en-NZ" sz="1800" b="0" i="0" dirty="0">
              <a:solidFill>
                <a:srgbClr val="000000"/>
              </a:solidFill>
              <a:effectLst/>
              <a:latin typeface="Calibri Light" panose="020F0302020204030204" pitchFamily="34" charset="0"/>
            </a:endParaRPr>
          </a:p>
          <a:p>
            <a:r>
              <a:rPr lang="en-NZ" sz="1800" b="0" i="0" dirty="0">
                <a:solidFill>
                  <a:srgbClr val="000000"/>
                </a:solidFill>
                <a:effectLst/>
                <a:latin typeface="Calibri Light" panose="020F0302020204030204" pitchFamily="34" charset="0"/>
              </a:rPr>
              <a:t>The current </a:t>
            </a:r>
            <a:r>
              <a:rPr lang="en-NZ" sz="1800" b="0" i="0" dirty="0" err="1">
                <a:solidFill>
                  <a:srgbClr val="000000"/>
                </a:solidFill>
                <a:effectLst/>
                <a:latin typeface="Calibri Light" panose="020F0302020204030204" pitchFamily="34" charset="0"/>
              </a:rPr>
              <a:t>Ngā</a:t>
            </a:r>
            <a:r>
              <a:rPr lang="en-NZ" sz="1800" b="0" i="0" dirty="0">
                <a:solidFill>
                  <a:srgbClr val="000000"/>
                </a:solidFill>
                <a:effectLst/>
                <a:latin typeface="Calibri Light" panose="020F0302020204030204" pitchFamily="34" charset="0"/>
              </a:rPr>
              <a:t> </a:t>
            </a:r>
            <a:r>
              <a:rPr lang="en-NZ" sz="1800" b="0" i="0" dirty="0" err="1">
                <a:solidFill>
                  <a:srgbClr val="000000"/>
                </a:solidFill>
                <a:effectLst/>
                <a:latin typeface="Calibri Light" panose="020F0302020204030204" pitchFamily="34" charset="0"/>
              </a:rPr>
              <a:t>Paerewa</a:t>
            </a:r>
            <a:r>
              <a:rPr lang="en-NZ" sz="1800" b="0" i="0" dirty="0">
                <a:solidFill>
                  <a:srgbClr val="000000"/>
                </a:solidFill>
                <a:effectLst/>
                <a:latin typeface="Calibri Light" panose="020F0302020204030204" pitchFamily="34" charset="0"/>
              </a:rPr>
              <a:t> |</a:t>
            </a:r>
            <a:r>
              <a:rPr lang="en-NZ" sz="1800" b="0" i="0" dirty="0">
                <a:solidFill>
                  <a:srgbClr val="000000"/>
                </a:solidFill>
                <a:effectLst/>
                <a:latin typeface="Aptos" panose="020B0004020202020204" pitchFamily="34" charset="0"/>
              </a:rPr>
              <a:t> </a:t>
            </a:r>
            <a:r>
              <a:rPr lang="en-NZ" sz="1800" b="0" i="0" dirty="0">
                <a:solidFill>
                  <a:srgbClr val="000000"/>
                </a:solidFill>
                <a:effectLst/>
                <a:latin typeface="Calibri Light" panose="020F0302020204030204" pitchFamily="34" charset="0"/>
              </a:rPr>
              <a:t>Standards for the Teaching Profession were developed in 2016 and 2017 by teachers, principals, early childhood leaders and the Teaching Council. </a:t>
            </a:r>
          </a:p>
          <a:p>
            <a:endParaRPr lang="en-NZ" sz="1800" b="0" i="0" dirty="0">
              <a:solidFill>
                <a:srgbClr val="000000"/>
              </a:solidFill>
              <a:effectLst/>
              <a:latin typeface="Calibri Light" panose="020F0302020204030204" pitchFamily="34" charset="0"/>
            </a:endParaRPr>
          </a:p>
          <a:p>
            <a:pPr algn="l" rtl="0" fontAlgn="base">
              <a:lnSpc>
                <a:spcPts val="1376"/>
              </a:lnSpc>
              <a:spcAft>
                <a:spcPts val="800"/>
              </a:spcAft>
            </a:pPr>
            <a:r>
              <a:rPr lang="en-US" sz="1800" b="0" i="0" dirty="0">
                <a:solidFill>
                  <a:srgbClr val="000000"/>
                </a:solidFill>
                <a:effectLst/>
                <a:latin typeface="Aptos" panose="020B0004020202020204" pitchFamily="34" charset="0"/>
              </a:rPr>
              <a:t>These were developed over the course over 2016-17 through careful collaboration and engagement with the teaching profession. There is every reason to believe that the overall breadth of coverage and general approach is still fit for purpose. Since they were published the Council has received a range of feedback on their usefulness for design of ITE </a:t>
            </a:r>
            <a:r>
              <a:rPr lang="en-US" sz="1800" b="0" i="0" dirty="0" err="1">
                <a:solidFill>
                  <a:srgbClr val="000000"/>
                </a:solidFill>
                <a:effectLst/>
                <a:latin typeface="Aptos" panose="020B0004020202020204" pitchFamily="34" charset="0"/>
              </a:rPr>
              <a:t>programmes</a:t>
            </a:r>
            <a:r>
              <a:rPr lang="en-US" sz="1800" b="0" i="0" dirty="0">
                <a:solidFill>
                  <a:srgbClr val="000000"/>
                </a:solidFill>
                <a:effectLst/>
                <a:latin typeface="Aptos" panose="020B0004020202020204" pitchFamily="34" charset="0"/>
              </a:rPr>
              <a:t>, for individual teachers to reflect on as part of appraisal and later professional growth cycles, and for leaders. Feedback has been generally very positive, but suggestions for improvement have included: </a:t>
            </a:r>
          </a:p>
          <a:p>
            <a:pPr algn="l" rtl="0" fontAlgn="base">
              <a:lnSpc>
                <a:spcPts val="1376"/>
              </a:lnSpc>
              <a:spcAft>
                <a:spcPts val="800"/>
              </a:spcAft>
            </a:pPr>
            <a:endParaRPr lang="en-US" b="0" i="0" dirty="0">
              <a:solidFill>
                <a:srgbClr val="000000"/>
              </a:solidFill>
              <a:effectLst/>
              <a:latin typeface="Segoe UI" panose="020B0502040204020203" pitchFamily="34" charset="0"/>
            </a:endParaRPr>
          </a:p>
          <a:p>
            <a:pPr marL="285750" indent="-285750" algn="l" rtl="0" fontAlgn="base">
              <a:lnSpc>
                <a:spcPts val="1376"/>
              </a:lnSpc>
              <a:buFont typeface="Arial" panose="020B0604020202020204" pitchFamily="34" charset="0"/>
              <a:buChar char="•"/>
            </a:pPr>
            <a:r>
              <a:rPr lang="en-US" sz="1800" b="0" i="0" dirty="0">
                <a:solidFill>
                  <a:srgbClr val="000000"/>
                </a:solidFill>
                <a:effectLst/>
                <a:latin typeface="Aptos" panose="020B0004020202020204" pitchFamily="34" charset="0"/>
              </a:rPr>
              <a:t>Leaders of teachers, and principals in particular have found it difficult to see how their practice is reflected in the standards; </a:t>
            </a:r>
          </a:p>
          <a:p>
            <a:pPr marL="285750" indent="-285750" algn="l" rtl="0" fontAlgn="base">
              <a:lnSpc>
                <a:spcPts val="1376"/>
              </a:lnSpc>
              <a:buFont typeface="Arial" panose="020B0604020202020204" pitchFamily="34" charset="0"/>
              <a:buChar char="•"/>
            </a:pPr>
            <a:r>
              <a:rPr lang="en-US" sz="1800" b="0" i="0" dirty="0">
                <a:solidFill>
                  <a:srgbClr val="000000"/>
                </a:solidFill>
                <a:effectLst/>
                <a:latin typeface="Aptos" panose="020B0004020202020204" pitchFamily="34" charset="0"/>
              </a:rPr>
              <a:t>Whilst the holistic and overlapping nature of the standards is valued, the result is that some expectations of teachers lack specificity, which can make it hard for identification of what is important both in teacher education and for a teacher’s own ongoing development; </a:t>
            </a:r>
          </a:p>
          <a:p>
            <a:pPr marL="285750" indent="-285750" algn="l" rtl="0" fontAlgn="base">
              <a:lnSpc>
                <a:spcPts val="1376"/>
              </a:lnSpc>
              <a:buFont typeface="Arial" panose="020B0604020202020204" pitchFamily="34" charset="0"/>
              <a:buChar char="•"/>
            </a:pPr>
            <a:r>
              <a:rPr lang="en-US" sz="1800" b="0" i="0" dirty="0">
                <a:solidFill>
                  <a:srgbClr val="000000"/>
                </a:solidFill>
                <a:effectLst/>
                <a:latin typeface="Aptos" panose="020B0004020202020204" pitchFamily="34" charset="0"/>
              </a:rPr>
              <a:t>There would be some value in calling out more specifically the areas of knowledge and practice that are foundational for teaching </a:t>
            </a:r>
          </a:p>
          <a:p>
            <a:pPr algn="l" rtl="0" fontAlgn="base">
              <a:lnSpc>
                <a:spcPts val="1376"/>
              </a:lnSpc>
              <a:spcAft>
                <a:spcPts val="800"/>
              </a:spcAft>
            </a:pPr>
            <a:endParaRPr lang="en-US" sz="1800" b="0" i="0" dirty="0">
              <a:solidFill>
                <a:srgbClr val="000000"/>
              </a:solidFill>
              <a:effectLst/>
              <a:latin typeface="Aptos" panose="020B0004020202020204" pitchFamily="34" charset="0"/>
            </a:endParaRPr>
          </a:p>
          <a:p>
            <a:pPr algn="l" rtl="0" fontAlgn="base">
              <a:lnSpc>
                <a:spcPts val="1376"/>
              </a:lnSpc>
              <a:spcAft>
                <a:spcPts val="800"/>
              </a:spcAft>
            </a:pPr>
            <a:r>
              <a:rPr lang="en-US" sz="1800" b="0" i="0" dirty="0">
                <a:solidFill>
                  <a:srgbClr val="000000"/>
                </a:solidFill>
                <a:effectLst/>
                <a:latin typeface="Aptos" panose="020B0004020202020204" pitchFamily="34" charset="0"/>
              </a:rPr>
              <a:t>Our approach to developing a revised set of standards was therefore </a:t>
            </a:r>
            <a:r>
              <a:rPr lang="en-US" sz="1800" b="0" i="0" dirty="0" err="1">
                <a:solidFill>
                  <a:srgbClr val="000000"/>
                </a:solidFill>
                <a:effectLst/>
                <a:latin typeface="Aptos" panose="020B0004020202020204" pitchFamily="34" charset="0"/>
              </a:rPr>
              <a:t>centred</a:t>
            </a:r>
            <a:r>
              <a:rPr lang="en-US" sz="1800" b="0" i="0" dirty="0">
                <a:solidFill>
                  <a:srgbClr val="000000"/>
                </a:solidFill>
                <a:effectLst/>
                <a:latin typeface="Aptos" panose="020B0004020202020204" pitchFamily="34" charset="0"/>
              </a:rPr>
              <a:t> very much on retaining what teachers value in the existing standards, while looking for ways to draw out some aspects that have become more prominent.  </a:t>
            </a:r>
            <a:endParaRPr lang="en-US" b="0" i="0" dirty="0">
              <a:solidFill>
                <a:srgbClr val="000000"/>
              </a:solidFill>
              <a:effectLst/>
              <a:latin typeface="Segoe UI" panose="020B0502040204020203" pitchFamily="34" charset="0"/>
            </a:endParaRPr>
          </a:p>
          <a:p>
            <a:pPr fontAlgn="base">
              <a:lnSpc>
                <a:spcPts val="1376"/>
              </a:lnSpc>
              <a:spcAft>
                <a:spcPts val="800"/>
              </a:spcAft>
            </a:pPr>
            <a:endParaRPr lang="en-US" sz="1800" dirty="0">
              <a:solidFill>
                <a:srgbClr val="000000"/>
              </a:solidFill>
              <a:latin typeface="Aptos"/>
            </a:endParaRPr>
          </a:p>
          <a:p>
            <a:pPr algn="l">
              <a:lnSpc>
                <a:spcPts val="1376"/>
              </a:lnSpc>
              <a:spcAft>
                <a:spcPts val="800"/>
              </a:spcAft>
            </a:pPr>
            <a:r>
              <a:rPr lang="en-US" sz="1800" b="0" i="0" dirty="0">
                <a:solidFill>
                  <a:srgbClr val="000000"/>
                </a:solidFill>
                <a:effectLst/>
                <a:latin typeface="Aptos"/>
              </a:rPr>
              <a:t>We have also considered whether it was possible to present the set of standards in a way that was more intuitive and accessible to those entering the profession, and to external stakeholders and the wider public for whom the standards are intended to support confidence in the knowledge skills and practice of the teaching profession. </a:t>
            </a:r>
            <a:endParaRPr lang="en-US" dirty="0">
              <a:latin typeface="Aptos"/>
            </a:endParaRPr>
          </a:p>
          <a:p>
            <a:pPr algn="l" rtl="0" fontAlgn="base">
              <a:lnSpc>
                <a:spcPts val="1376"/>
              </a:lnSpc>
              <a:spcAft>
                <a:spcPts val="800"/>
              </a:spcAft>
            </a:pPr>
            <a:endParaRPr lang="en-US" sz="1800" b="0" i="0" dirty="0">
              <a:solidFill>
                <a:srgbClr val="000000"/>
              </a:solidFill>
              <a:effectLst/>
              <a:latin typeface="Aptos" panose="020B0004020202020204" pitchFamily="34" charset="0"/>
            </a:endParaRPr>
          </a:p>
          <a:p>
            <a:pPr fontAlgn="base">
              <a:lnSpc>
                <a:spcPts val="1376"/>
              </a:lnSpc>
              <a:spcAft>
                <a:spcPts val="800"/>
              </a:spcAft>
            </a:pPr>
            <a:r>
              <a:rPr lang="en-US" sz="1800" b="0" i="0" dirty="0">
                <a:solidFill>
                  <a:srgbClr val="000000"/>
                </a:solidFill>
                <a:effectLst/>
                <a:latin typeface="Aptos"/>
              </a:rPr>
              <a:t>We are not currently proposing changes to </a:t>
            </a:r>
            <a:r>
              <a:rPr lang="en-US" sz="1800" b="0" i="0" dirty="0" err="1">
                <a:solidFill>
                  <a:srgbClr val="000000"/>
                </a:solidFill>
                <a:effectLst/>
                <a:latin typeface="Aptos"/>
              </a:rPr>
              <a:t>Ngā</a:t>
            </a:r>
            <a:r>
              <a:rPr lang="en-US" sz="1800" b="0" i="0" dirty="0">
                <a:solidFill>
                  <a:srgbClr val="000000"/>
                </a:solidFill>
                <a:effectLst/>
                <a:latin typeface="Aptos"/>
              </a:rPr>
              <a:t> Tikanga </a:t>
            </a:r>
            <a:r>
              <a:rPr lang="en-US" sz="1800" b="0" i="0" dirty="0" err="1">
                <a:solidFill>
                  <a:srgbClr val="000000"/>
                </a:solidFill>
                <a:effectLst/>
                <a:latin typeface="Aptos"/>
              </a:rPr>
              <a:t>Matatika</a:t>
            </a:r>
            <a:r>
              <a:rPr lang="en-US" sz="1800" b="0" i="0" dirty="0">
                <a:solidFill>
                  <a:srgbClr val="000000"/>
                </a:solidFill>
                <a:effectLst/>
                <a:latin typeface="Aptos"/>
              </a:rPr>
              <a:t> | Code of Professional Responsibility </a:t>
            </a:r>
            <a:r>
              <a:rPr lang="en-US" sz="1800" dirty="0">
                <a:solidFill>
                  <a:srgbClr val="000000"/>
                </a:solidFill>
                <a:latin typeface="Aptos"/>
              </a:rPr>
              <a:t>at this time.</a:t>
            </a:r>
            <a:endParaRPr lang="en-US" b="0" i="0" dirty="0">
              <a:solidFill>
                <a:srgbClr val="000000"/>
              </a:solidFill>
              <a:effectLst/>
              <a:latin typeface="Segoe UI" panose="020B0502040204020203" pitchFamily="34" charset="0"/>
            </a:endParaRPr>
          </a:p>
          <a:p>
            <a:endParaRPr lang="en-NZ" dirty="0"/>
          </a:p>
          <a:p>
            <a:endParaRPr lang="en-NZ" dirty="0"/>
          </a:p>
        </p:txBody>
      </p:sp>
      <p:sp>
        <p:nvSpPr>
          <p:cNvPr id="4" name="Slide Number Placeholder 3"/>
          <p:cNvSpPr>
            <a:spLocks noGrp="1"/>
          </p:cNvSpPr>
          <p:nvPr>
            <p:ph type="sldNum" sz="quarter" idx="5"/>
          </p:nvPr>
        </p:nvSpPr>
        <p:spPr/>
        <p:txBody>
          <a:bodyPr/>
          <a:lstStyle/>
          <a:p>
            <a:fld id="{1D8444C6-1422-459F-9BE1-86E8B9DBB69C}" type="slidenum">
              <a:rPr lang="en-NZ" smtClean="0"/>
              <a:t>3</a:t>
            </a:fld>
            <a:endParaRPr lang="en-NZ"/>
          </a:p>
        </p:txBody>
      </p:sp>
    </p:spTree>
    <p:extLst>
      <p:ext uri="{BB962C8B-B14F-4D97-AF65-F5344CB8AC3E}">
        <p14:creationId xmlns:p14="http://schemas.microsoft.com/office/powerpoint/2010/main" val="3788690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376"/>
              </a:lnSpc>
              <a:spcAft>
                <a:spcPts val="800"/>
              </a:spcAft>
            </a:pPr>
            <a:r>
              <a:rPr lang="en-US" sz="1800" b="0" i="0" dirty="0">
                <a:solidFill>
                  <a:srgbClr val="000000"/>
                </a:solidFill>
                <a:effectLst/>
                <a:latin typeface="Aptos" panose="020B0004020202020204" pitchFamily="34" charset="0"/>
              </a:rPr>
              <a:t>Much has changed since 2017, and the teaching profession and society have continued to grow and evolve.  For example, we’ve seen shifts in practice result</a:t>
            </a:r>
            <a:r>
              <a:rPr lang="en-US" sz="1800" b="0" i="0" dirty="0">
                <a:solidFill>
                  <a:srgbClr val="000000"/>
                </a:solidFill>
                <a:effectLst/>
                <a:latin typeface="Calibri Light" panose="020F0302020204030204" pitchFamily="34" charset="0"/>
              </a:rPr>
              <a:t>ing</a:t>
            </a:r>
            <a:r>
              <a:rPr lang="en-US" sz="1800" b="0" i="0" dirty="0">
                <a:solidFill>
                  <a:srgbClr val="000000"/>
                </a:solidFill>
                <a:effectLst/>
                <a:latin typeface="Aptos" panose="020B0004020202020204" pitchFamily="34" charset="0"/>
              </a:rPr>
              <a:t> from the COVID years, further development of the learning sciences and how the brain works, the ubiquity of artificial intelligence and the refresh of the New Zealand Curriculum and Te </a:t>
            </a:r>
            <a:r>
              <a:rPr lang="en-US" sz="1800" b="0" i="0" dirty="0" err="1">
                <a:solidFill>
                  <a:srgbClr val="000000"/>
                </a:solidFill>
                <a:effectLst/>
                <a:latin typeface="Aptos" panose="020B0004020202020204" pitchFamily="34" charset="0"/>
              </a:rPr>
              <a:t>Marautanga</a:t>
            </a:r>
            <a:r>
              <a:rPr lang="en-US" sz="1800" b="0" i="0" dirty="0">
                <a:solidFill>
                  <a:srgbClr val="000000"/>
                </a:solidFill>
                <a:effectLst/>
                <a:latin typeface="Aptos" panose="020B0004020202020204" pitchFamily="34" charset="0"/>
              </a:rPr>
              <a:t> o Aotearoa. This ongoing development requires the Standards to adapt, ensuring that all teachers feel prepared and confident to </a:t>
            </a:r>
            <a:r>
              <a:rPr lang="en-US" sz="1800" b="0" i="0" dirty="0">
                <a:solidFill>
                  <a:srgbClr val="000000"/>
                </a:solidFill>
                <a:effectLst/>
                <a:latin typeface="Calibri Light" panose="020F0302020204030204" pitchFamily="34" charset="0"/>
              </a:rPr>
              <a:t>teach</a:t>
            </a:r>
            <a:r>
              <a:rPr lang="en-US" sz="1800" b="0" i="0" dirty="0">
                <a:solidFill>
                  <a:srgbClr val="000000"/>
                </a:solidFill>
                <a:effectLst/>
                <a:latin typeface="Aptos" panose="020B0004020202020204" pitchFamily="34" charset="0"/>
              </a:rPr>
              <a:t>. </a:t>
            </a:r>
            <a:endParaRPr lang="en-US" b="0" i="0" dirty="0">
              <a:solidFill>
                <a:srgbClr val="000000"/>
              </a:solidFill>
              <a:effectLst/>
              <a:latin typeface="Segoe UI" panose="020B0502040204020203" pitchFamily="34" charset="0"/>
            </a:endParaRPr>
          </a:p>
          <a:p>
            <a:pPr algn="l" rtl="0" fontAlgn="base">
              <a:lnSpc>
                <a:spcPts val="1376"/>
              </a:lnSpc>
              <a:spcAft>
                <a:spcPts val="800"/>
              </a:spcAft>
            </a:pPr>
            <a:endParaRPr lang="en-US" sz="1800" b="0" i="0" dirty="0">
              <a:solidFill>
                <a:srgbClr val="000000"/>
              </a:solidFill>
              <a:effectLst/>
              <a:latin typeface="Aptos" panose="020B0004020202020204" pitchFamily="34" charset="0"/>
            </a:endParaRPr>
          </a:p>
          <a:p>
            <a:pPr algn="l" rtl="0" fontAlgn="base">
              <a:lnSpc>
                <a:spcPts val="1376"/>
              </a:lnSpc>
              <a:spcAft>
                <a:spcPts val="800"/>
              </a:spcAft>
            </a:pPr>
            <a:r>
              <a:rPr lang="en-US" sz="1800" b="0" i="0" dirty="0">
                <a:solidFill>
                  <a:srgbClr val="000000"/>
                </a:solidFill>
                <a:effectLst/>
                <a:latin typeface="Aptos" panose="020B0004020202020204" pitchFamily="34" charset="0"/>
              </a:rPr>
              <a:t>The Teaching Council has been </a:t>
            </a:r>
            <a:r>
              <a:rPr lang="en-US" sz="1800" b="0" i="0" dirty="0" err="1">
                <a:solidFill>
                  <a:srgbClr val="000000"/>
                </a:solidFill>
                <a:effectLst/>
                <a:latin typeface="Aptos" panose="020B0004020202020204" pitchFamily="34" charset="0"/>
              </a:rPr>
              <a:t>signalling</a:t>
            </a:r>
            <a:r>
              <a:rPr lang="en-US" sz="1800" b="0" i="0" dirty="0">
                <a:solidFill>
                  <a:srgbClr val="000000"/>
                </a:solidFill>
                <a:effectLst/>
                <a:latin typeface="Aptos" panose="020B0004020202020204" pitchFamily="34" charset="0"/>
              </a:rPr>
              <a:t> for around a year that it would be timely to consider revisions to the Standards in 2025. The proposal set out in this discussion document has also had regard to priorities set out in the recent Statement of Government Policy Relating to Teaching Council Functions.</a:t>
            </a:r>
            <a:r>
              <a:rPr lang="en-US" sz="1800" b="0" i="0" baseline="30000" dirty="0">
                <a:solidFill>
                  <a:srgbClr val="000000"/>
                </a:solidFill>
                <a:effectLst/>
                <a:latin typeface="Aptos" panose="020B0004020202020204" pitchFamily="34" charset="0"/>
              </a:rPr>
              <a:t>1</a:t>
            </a:r>
            <a:endParaRPr lang="en-US" b="0" i="0" dirty="0">
              <a:solidFill>
                <a:srgbClr val="000000"/>
              </a:solidFill>
              <a:effectLst/>
              <a:latin typeface="Segoe UI" panose="020B0502040204020203" pitchFamily="34" charset="0"/>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1D8444C6-1422-459F-9BE1-86E8B9DBB69C}" type="slidenum">
              <a:rPr lang="en-NZ" smtClean="0"/>
              <a:t>4</a:t>
            </a:fld>
            <a:endParaRPr lang="en-NZ"/>
          </a:p>
        </p:txBody>
      </p:sp>
    </p:spTree>
    <p:extLst>
      <p:ext uri="{BB962C8B-B14F-4D97-AF65-F5344CB8AC3E}">
        <p14:creationId xmlns:p14="http://schemas.microsoft.com/office/powerpoint/2010/main" val="1226709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376"/>
              </a:lnSpc>
              <a:spcAft>
                <a:spcPts val="800"/>
              </a:spcAft>
            </a:pPr>
            <a:r>
              <a:rPr lang="en-US" sz="1800" b="0" i="0" dirty="0">
                <a:solidFill>
                  <a:srgbClr val="000000"/>
                </a:solidFill>
                <a:effectLst/>
                <a:latin typeface="Aptos" panose="020B0004020202020204" pitchFamily="34" charset="0"/>
              </a:rPr>
              <a:t>This consultation process, relates only to the standards for the teaching profession as expressed in English. </a:t>
            </a:r>
            <a:endParaRPr lang="en-US" b="0" i="0" dirty="0">
              <a:solidFill>
                <a:srgbClr val="000000"/>
              </a:solidFill>
              <a:effectLst/>
              <a:latin typeface="Segoe UI" panose="020B0502040204020203" pitchFamily="34" charset="0"/>
            </a:endParaRPr>
          </a:p>
          <a:p>
            <a:pPr fontAlgn="base">
              <a:lnSpc>
                <a:spcPts val="1376"/>
              </a:lnSpc>
              <a:spcAft>
                <a:spcPts val="800"/>
              </a:spcAft>
            </a:pPr>
            <a:endParaRPr lang="en-US" sz="1800" dirty="0">
              <a:solidFill>
                <a:srgbClr val="000000"/>
              </a:solidFill>
              <a:latin typeface="Aptos"/>
            </a:endParaRPr>
          </a:p>
          <a:p>
            <a:pPr algn="l">
              <a:lnSpc>
                <a:spcPts val="1376"/>
              </a:lnSpc>
              <a:spcAft>
                <a:spcPts val="800"/>
              </a:spcAft>
            </a:pPr>
            <a:r>
              <a:rPr lang="en-US" sz="1800" b="0" i="0" dirty="0">
                <a:solidFill>
                  <a:srgbClr val="000000"/>
                </a:solidFill>
                <a:effectLst/>
                <a:latin typeface="Aptos"/>
              </a:rPr>
              <a:t>It is important to note that the expression of the standards in </a:t>
            </a:r>
            <a:r>
              <a:rPr lang="en-US" sz="1800" b="0" i="0" dirty="0" err="1">
                <a:solidFill>
                  <a:srgbClr val="000000"/>
                </a:solidFill>
                <a:effectLst/>
                <a:latin typeface="Aptos"/>
              </a:rPr>
              <a:t>te</a:t>
            </a:r>
            <a:r>
              <a:rPr lang="en-US" sz="1800" b="0" i="0" dirty="0">
                <a:solidFill>
                  <a:srgbClr val="000000"/>
                </a:solidFill>
                <a:effectLst/>
                <a:latin typeface="Aptos"/>
              </a:rPr>
              <a:t> </a:t>
            </a:r>
            <a:r>
              <a:rPr lang="en-US" sz="1800" b="0" i="0" dirty="0" err="1">
                <a:solidFill>
                  <a:srgbClr val="000000"/>
                </a:solidFill>
                <a:effectLst/>
                <a:latin typeface="Aptos"/>
              </a:rPr>
              <a:t>reo</a:t>
            </a:r>
            <a:r>
              <a:rPr lang="en-US" sz="1800" b="0" i="0" dirty="0">
                <a:solidFill>
                  <a:srgbClr val="000000"/>
                </a:solidFill>
                <a:effectLst/>
                <a:latin typeface="Aptos"/>
              </a:rPr>
              <a:t> in 2017 was  developed alongside the English standards and also had its own consultative process.  </a:t>
            </a:r>
            <a:endParaRPr lang="en-US" b="0" i="0">
              <a:solidFill>
                <a:srgbClr val="000000"/>
              </a:solidFill>
              <a:effectLst/>
              <a:latin typeface="Aptos"/>
              <a:cs typeface="Segoe UI"/>
            </a:endParaRPr>
          </a:p>
          <a:p>
            <a:pPr fontAlgn="base">
              <a:lnSpc>
                <a:spcPts val="1376"/>
              </a:lnSpc>
              <a:spcAft>
                <a:spcPts val="800"/>
              </a:spcAft>
            </a:pPr>
            <a:endParaRPr lang="en-US" sz="1800" dirty="0">
              <a:solidFill>
                <a:srgbClr val="000000"/>
              </a:solidFill>
              <a:latin typeface="Aptos"/>
            </a:endParaRPr>
          </a:p>
          <a:p>
            <a:pPr algn="l">
              <a:lnSpc>
                <a:spcPts val="1376"/>
              </a:lnSpc>
              <a:spcAft>
                <a:spcPts val="800"/>
              </a:spcAft>
            </a:pPr>
            <a:r>
              <a:rPr lang="en-US" sz="1800" b="0" i="0" dirty="0">
                <a:solidFill>
                  <a:srgbClr val="000000"/>
                </a:solidFill>
                <a:effectLst/>
                <a:latin typeface="Aptos"/>
              </a:rPr>
              <a:t>We have recently commenced a process with leaders of the profession in Māori medium settings to develop a new expression of the standards in </a:t>
            </a:r>
            <a:r>
              <a:rPr lang="en-US" sz="1800" b="0" i="0" dirty="0" err="1">
                <a:solidFill>
                  <a:srgbClr val="000000"/>
                </a:solidFill>
                <a:effectLst/>
                <a:latin typeface="Aptos"/>
              </a:rPr>
              <a:t>te</a:t>
            </a:r>
            <a:r>
              <a:rPr lang="en-US" sz="1800" b="0" i="0" dirty="0">
                <a:solidFill>
                  <a:srgbClr val="000000"/>
                </a:solidFill>
                <a:effectLst/>
                <a:latin typeface="Aptos"/>
              </a:rPr>
              <a:t> </a:t>
            </a:r>
            <a:r>
              <a:rPr lang="en-US" sz="1800" b="0" i="0" dirty="0" err="1">
                <a:solidFill>
                  <a:srgbClr val="000000"/>
                </a:solidFill>
                <a:effectLst/>
                <a:latin typeface="Aptos"/>
              </a:rPr>
              <a:t>reo</a:t>
            </a:r>
            <a:r>
              <a:rPr lang="en-US" sz="1800" b="0" i="0" dirty="0">
                <a:solidFill>
                  <a:srgbClr val="000000"/>
                </a:solidFill>
                <a:effectLst/>
                <a:latin typeface="Aptos"/>
              </a:rPr>
              <a:t> Māori. The scope of this work is somewhat open-ended. If it is their preference that, once again, this be an authentic </a:t>
            </a:r>
            <a:r>
              <a:rPr lang="en-US" sz="1800" b="0" i="0" dirty="0" err="1">
                <a:solidFill>
                  <a:srgbClr val="000000"/>
                </a:solidFill>
                <a:effectLst/>
                <a:latin typeface="Aptos"/>
              </a:rPr>
              <a:t>te</a:t>
            </a:r>
            <a:r>
              <a:rPr lang="en-US" sz="1800" b="0" i="0" dirty="0">
                <a:solidFill>
                  <a:srgbClr val="000000"/>
                </a:solidFill>
                <a:effectLst/>
                <a:latin typeface="Aptos"/>
              </a:rPr>
              <a:t> </a:t>
            </a:r>
            <a:r>
              <a:rPr lang="en-US" sz="1800" b="0" i="0" dirty="0" err="1">
                <a:solidFill>
                  <a:srgbClr val="000000"/>
                </a:solidFill>
                <a:effectLst/>
                <a:latin typeface="Aptos"/>
              </a:rPr>
              <a:t>reo</a:t>
            </a:r>
            <a:r>
              <a:rPr lang="en-US" sz="1800" b="0" i="0" dirty="0">
                <a:solidFill>
                  <a:srgbClr val="000000"/>
                </a:solidFill>
                <a:effectLst/>
                <a:latin typeface="Aptos"/>
              </a:rPr>
              <a:t> Māori expression of essentially the same standards as expressed in English, then the Teaching Council is happy to support that.  </a:t>
            </a:r>
            <a:endParaRPr lang="en-US" b="0" i="0">
              <a:solidFill>
                <a:srgbClr val="000000"/>
              </a:solidFill>
              <a:effectLst/>
              <a:latin typeface="Aptos"/>
              <a:cs typeface="Segoe UI"/>
            </a:endParaRPr>
          </a:p>
          <a:p>
            <a:pPr fontAlgn="base">
              <a:lnSpc>
                <a:spcPts val="1376"/>
              </a:lnSpc>
              <a:spcAft>
                <a:spcPts val="800"/>
              </a:spcAft>
            </a:pPr>
            <a:endParaRPr lang="en-US" sz="1800" dirty="0">
              <a:solidFill>
                <a:srgbClr val="000000"/>
              </a:solidFill>
              <a:latin typeface="Aptos"/>
            </a:endParaRPr>
          </a:p>
          <a:p>
            <a:pPr algn="l">
              <a:lnSpc>
                <a:spcPts val="1376"/>
              </a:lnSpc>
              <a:spcAft>
                <a:spcPts val="800"/>
              </a:spcAft>
            </a:pPr>
            <a:r>
              <a:rPr lang="en-US" sz="1800" b="0" i="0" dirty="0">
                <a:solidFill>
                  <a:srgbClr val="000000"/>
                </a:solidFill>
                <a:effectLst/>
                <a:latin typeface="Aptos"/>
              </a:rPr>
              <a:t>But, we are also open to the Māori-medium sector developing a distinct set of professional standards for teachers. If this were to occur, these would likely become the professional standards for Māori-medium settings.   There will be a separate consultation related to the refresh of </a:t>
            </a:r>
            <a:r>
              <a:rPr lang="en-US" sz="1800" b="0" i="1" dirty="0">
                <a:solidFill>
                  <a:srgbClr val="000000"/>
                </a:solidFill>
                <a:effectLst/>
                <a:latin typeface="Aptos"/>
              </a:rPr>
              <a:t>Nga </a:t>
            </a:r>
            <a:r>
              <a:rPr lang="en-US" sz="1800" b="0" i="1" dirty="0" err="1">
                <a:solidFill>
                  <a:srgbClr val="000000"/>
                </a:solidFill>
                <a:effectLst/>
                <a:latin typeface="Aptos"/>
              </a:rPr>
              <a:t>Paerewa</a:t>
            </a:r>
            <a:r>
              <a:rPr lang="en-US" sz="1800" b="0" i="0" dirty="0">
                <a:solidFill>
                  <a:srgbClr val="000000"/>
                </a:solidFill>
                <a:effectLst/>
                <a:latin typeface="Aptos"/>
              </a:rPr>
              <a:t>. </a:t>
            </a:r>
            <a:endParaRPr lang="en-US" b="0" i="0">
              <a:solidFill>
                <a:srgbClr val="000000"/>
              </a:solidFill>
              <a:effectLst/>
              <a:latin typeface="Aptos"/>
              <a:cs typeface="Segoe UI"/>
            </a:endParaRPr>
          </a:p>
          <a:p>
            <a:endParaRPr lang="en-US" dirty="0">
              <a:ea typeface="Calibri"/>
              <a:cs typeface="Calibri"/>
            </a:endParaRPr>
          </a:p>
          <a:p>
            <a:pPr algn="l" rtl="0" fontAlgn="base">
              <a:lnSpc>
                <a:spcPts val="1376"/>
              </a:lnSpc>
              <a:spcAft>
                <a:spcPts val="800"/>
              </a:spcAft>
            </a:pPr>
            <a:r>
              <a:rPr lang="en-US" sz="1800" b="0" i="0" dirty="0">
                <a:solidFill>
                  <a:srgbClr val="000000"/>
                </a:solidFill>
                <a:effectLst/>
                <a:latin typeface="Aptos" panose="020B0004020202020204" pitchFamily="34" charset="0"/>
              </a:rPr>
              <a:t>The Council has received ongoing feedback that Principals do not see their practice clearly articulated in the current standards for teachers. Although the requirement to be endorsed against these standards as part of the Professional Growth Cycle for the renewal of a </a:t>
            </a:r>
            <a:r>
              <a:rPr lang="en-US" sz="1800" b="0" i="0" dirty="0" err="1">
                <a:solidFill>
                  <a:srgbClr val="000000"/>
                </a:solidFill>
                <a:effectLst/>
                <a:latin typeface="Aptos" panose="020B0004020202020204" pitchFamily="34" charset="0"/>
              </a:rPr>
              <a:t>practising</a:t>
            </a:r>
            <a:r>
              <a:rPr lang="en-US" sz="1800" b="0" i="0" dirty="0">
                <a:solidFill>
                  <a:srgbClr val="000000"/>
                </a:solidFill>
                <a:effectLst/>
                <a:latin typeface="Aptos" panose="020B0004020202020204" pitchFamily="34" charset="0"/>
              </a:rPr>
              <a:t> certificate is understood, most networks of Principals are using other frameworks for reflection (e.g. the Leadership Capabilities Framework).  </a:t>
            </a:r>
            <a:endParaRPr lang="en-US" b="0" i="0" dirty="0">
              <a:solidFill>
                <a:srgbClr val="000000"/>
              </a:solidFill>
              <a:effectLst/>
              <a:latin typeface="Segoe UI" panose="020B0502040204020203" pitchFamily="34" charset="0"/>
            </a:endParaRPr>
          </a:p>
          <a:p>
            <a:pPr fontAlgn="base">
              <a:lnSpc>
                <a:spcPts val="1376"/>
              </a:lnSpc>
              <a:spcAft>
                <a:spcPts val="800"/>
              </a:spcAft>
            </a:pPr>
            <a:endParaRPr lang="en-US" sz="1800" dirty="0">
              <a:solidFill>
                <a:srgbClr val="000000"/>
              </a:solidFill>
              <a:latin typeface="Aptos"/>
            </a:endParaRPr>
          </a:p>
          <a:p>
            <a:pPr algn="l">
              <a:lnSpc>
                <a:spcPts val="1376"/>
              </a:lnSpc>
              <a:spcAft>
                <a:spcPts val="800"/>
              </a:spcAft>
            </a:pPr>
            <a:r>
              <a:rPr lang="en-US" sz="1800" b="0" i="0" dirty="0">
                <a:solidFill>
                  <a:srgbClr val="000000"/>
                </a:solidFill>
                <a:effectLst/>
                <a:latin typeface="Aptos"/>
              </a:rPr>
              <a:t>The Council will explore the creation of a separate set of standards for Principals, using as a starting point the well-established standards that reside in Principal Collective Agreements. There will be a separate consultation related to any proposed standards for Principals. </a:t>
            </a:r>
            <a:endParaRPr lang="en-US" dirty="0">
              <a:latin typeface="Aptos"/>
            </a:endParaRPr>
          </a:p>
          <a:p>
            <a:pPr algn="l" rtl="0" fontAlgn="base">
              <a:lnSpc>
                <a:spcPts val="1376"/>
              </a:lnSpc>
              <a:spcAft>
                <a:spcPts val="800"/>
              </a:spcAft>
            </a:pPr>
            <a:endParaRPr lang="en-US" sz="1800" b="0" i="0" dirty="0">
              <a:solidFill>
                <a:srgbClr val="000000"/>
              </a:solidFill>
              <a:effectLst/>
              <a:latin typeface="Aptos" panose="020B0004020202020204" pitchFamily="34" charset="0"/>
            </a:endParaRPr>
          </a:p>
          <a:p>
            <a:pPr algn="l" rtl="0" fontAlgn="base">
              <a:lnSpc>
                <a:spcPts val="1376"/>
              </a:lnSpc>
              <a:spcAft>
                <a:spcPts val="800"/>
              </a:spcAft>
            </a:pPr>
            <a:endParaRPr lang="en-US" sz="1800" b="0" i="0" dirty="0">
              <a:solidFill>
                <a:srgbClr val="000000"/>
              </a:solidFill>
              <a:effectLst/>
              <a:latin typeface="Aptos"/>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1D8444C6-1422-459F-9BE1-86E8B9DBB69C}" type="slidenum">
              <a:rPr lang="en-NZ" smtClean="0"/>
              <a:t>5</a:t>
            </a:fld>
            <a:endParaRPr lang="en-NZ"/>
          </a:p>
        </p:txBody>
      </p:sp>
    </p:spTree>
    <p:extLst>
      <p:ext uri="{BB962C8B-B14F-4D97-AF65-F5344CB8AC3E}">
        <p14:creationId xmlns:p14="http://schemas.microsoft.com/office/powerpoint/2010/main" val="1731516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5C5CA8BD-3F53-4115-B964-EF8A6AD2FA19}" type="slidenum">
              <a:rPr lang="en-NZ" smtClean="0"/>
              <a:t>6</a:t>
            </a:fld>
            <a:endParaRPr lang="en-NZ"/>
          </a:p>
        </p:txBody>
      </p:sp>
    </p:spTree>
    <p:extLst>
      <p:ext uri="{BB962C8B-B14F-4D97-AF65-F5344CB8AC3E}">
        <p14:creationId xmlns:p14="http://schemas.microsoft.com/office/powerpoint/2010/main" val="3114655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i-NZ" dirty="0"/>
              <a:t>This next section will talk you through the proposed new structure of the Standards, by showing you how they have evolved from the existing Standards.</a:t>
            </a:r>
            <a:endParaRPr lang="en-US" dirty="0">
              <a:ea typeface="Calibri"/>
              <a:cs typeface="Calibri"/>
            </a:endParaRPr>
          </a:p>
          <a:p>
            <a:endParaRPr lang="en-NZ" dirty="0"/>
          </a:p>
          <a:p>
            <a:r>
              <a:rPr lang="en-NZ" dirty="0"/>
              <a:t>We are proposing no changes at all for the ‘Te </a:t>
            </a:r>
            <a:r>
              <a:rPr lang="en-NZ" dirty="0" err="1"/>
              <a:t>Tiriti</a:t>
            </a:r>
            <a:r>
              <a:rPr lang="en-NZ" dirty="0"/>
              <a:t> o Waitangi partnership’ standard. </a:t>
            </a:r>
            <a:endParaRPr lang="en-US" dirty="0"/>
          </a:p>
        </p:txBody>
      </p:sp>
      <p:sp>
        <p:nvSpPr>
          <p:cNvPr id="4" name="Slide Number Placeholder 3"/>
          <p:cNvSpPr>
            <a:spLocks noGrp="1"/>
          </p:cNvSpPr>
          <p:nvPr>
            <p:ph type="sldNum" sz="quarter" idx="5"/>
          </p:nvPr>
        </p:nvSpPr>
        <p:spPr/>
        <p:txBody>
          <a:bodyPr/>
          <a:lstStyle/>
          <a:p>
            <a:fld id="{1D8444C6-1422-459F-9BE1-86E8B9DBB69C}" type="slidenum">
              <a:rPr lang="en-NZ" smtClean="0"/>
              <a:t>7</a:t>
            </a:fld>
            <a:endParaRPr lang="en-NZ"/>
          </a:p>
        </p:txBody>
      </p:sp>
    </p:spTree>
    <p:extLst>
      <p:ext uri="{BB962C8B-B14F-4D97-AF65-F5344CB8AC3E}">
        <p14:creationId xmlns:p14="http://schemas.microsoft.com/office/powerpoint/2010/main" val="1757306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current Design for Learning Standard covers a broad range of aspects of teaching practice, </a:t>
            </a:r>
            <a:endParaRPr lang="en-NZ" dirty="0">
              <a:ea typeface="Calibri"/>
              <a:cs typeface="Calibri"/>
            </a:endParaRPr>
          </a:p>
          <a:p>
            <a:endParaRPr lang="en-NZ" dirty="0">
              <a:ea typeface="Calibri"/>
              <a:cs typeface="Calibri"/>
            </a:endParaRPr>
          </a:p>
        </p:txBody>
      </p:sp>
      <p:sp>
        <p:nvSpPr>
          <p:cNvPr id="4" name="Slide Number Placeholder 3"/>
          <p:cNvSpPr>
            <a:spLocks noGrp="1"/>
          </p:cNvSpPr>
          <p:nvPr>
            <p:ph type="sldNum" sz="quarter" idx="5"/>
          </p:nvPr>
        </p:nvSpPr>
        <p:spPr/>
        <p:txBody>
          <a:bodyPr/>
          <a:lstStyle/>
          <a:p>
            <a:fld id="{1D8444C6-1422-459F-9BE1-86E8B9DBB69C}" type="slidenum">
              <a:rPr lang="en-NZ" smtClean="0"/>
              <a:t>8</a:t>
            </a:fld>
            <a:endParaRPr lang="en-NZ"/>
          </a:p>
        </p:txBody>
      </p:sp>
    </p:spTree>
    <p:extLst>
      <p:ext uri="{BB962C8B-B14F-4D97-AF65-F5344CB8AC3E}">
        <p14:creationId xmlns:p14="http://schemas.microsoft.com/office/powerpoint/2010/main" val="2030932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changes have been complemented by altering the proposed order of the remaining four standards, and using more active language in the titles </a:t>
            </a:r>
          </a:p>
          <a:p>
            <a:endParaRPr lang="en-US" dirty="0">
              <a:ea typeface="Calibri"/>
              <a:cs typeface="Calibri"/>
            </a:endParaRPr>
          </a:p>
          <a:p>
            <a:endParaRPr lang="en-NZ" b="1" dirty="0">
              <a:ea typeface="Calibri"/>
              <a:cs typeface="Calibri"/>
            </a:endParaRPr>
          </a:p>
        </p:txBody>
      </p:sp>
      <p:sp>
        <p:nvSpPr>
          <p:cNvPr id="4" name="Slide Number Placeholder 3"/>
          <p:cNvSpPr>
            <a:spLocks noGrp="1"/>
          </p:cNvSpPr>
          <p:nvPr>
            <p:ph type="sldNum" sz="quarter" idx="5"/>
          </p:nvPr>
        </p:nvSpPr>
        <p:spPr/>
        <p:txBody>
          <a:bodyPr/>
          <a:lstStyle/>
          <a:p>
            <a:fld id="{1D8444C6-1422-459F-9BE1-86E8B9DBB69C}" type="slidenum">
              <a:rPr lang="en-NZ" smtClean="0"/>
              <a:t>9</a:t>
            </a:fld>
            <a:endParaRPr lang="en-NZ"/>
          </a:p>
        </p:txBody>
      </p:sp>
    </p:spTree>
    <p:extLst>
      <p:ext uri="{BB962C8B-B14F-4D97-AF65-F5344CB8AC3E}">
        <p14:creationId xmlns:p14="http://schemas.microsoft.com/office/powerpoint/2010/main" val="9880758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1.jpe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A">
    <p:bg>
      <p:bgPr>
        <a:solidFill>
          <a:srgbClr val="5FC6CB"/>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EBF4755-0F75-4418-E3D1-8F17B3051F0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810796" y="5166000"/>
            <a:ext cx="1941204" cy="1296000"/>
          </a:xfrm>
          <a:prstGeom prst="rect">
            <a:avLst/>
          </a:prstGeom>
        </p:spPr>
      </p:pic>
      <p:sp>
        <p:nvSpPr>
          <p:cNvPr id="15" name="Subtitle 2">
            <a:extLst>
              <a:ext uri="{FF2B5EF4-FFF2-40B4-BE49-F238E27FC236}">
                <a16:creationId xmlns:a16="http://schemas.microsoft.com/office/drawing/2014/main" id="{B90387B7-45B7-283A-4E4F-96E2A465B9E4}"/>
              </a:ext>
            </a:extLst>
          </p:cNvPr>
          <p:cNvSpPr>
            <a:spLocks noGrp="1"/>
          </p:cNvSpPr>
          <p:nvPr>
            <p:ph type="subTitle" idx="1" hasCustomPrompt="1"/>
          </p:nvPr>
        </p:nvSpPr>
        <p:spPr>
          <a:xfrm>
            <a:off x="719997" y="3833090"/>
            <a:ext cx="5376003" cy="2628909"/>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here to edit, subtitle/date.</a:t>
            </a:r>
          </a:p>
        </p:txBody>
      </p:sp>
      <p:sp>
        <p:nvSpPr>
          <p:cNvPr id="16" name="Title 1">
            <a:extLst>
              <a:ext uri="{FF2B5EF4-FFF2-40B4-BE49-F238E27FC236}">
                <a16:creationId xmlns:a16="http://schemas.microsoft.com/office/drawing/2014/main" id="{1DEC7C9B-7480-D461-A186-A75F90D60826}"/>
              </a:ext>
            </a:extLst>
          </p:cNvPr>
          <p:cNvSpPr>
            <a:spLocks noGrp="1"/>
          </p:cNvSpPr>
          <p:nvPr>
            <p:ph type="title" hasCustomPrompt="1"/>
          </p:nvPr>
        </p:nvSpPr>
        <p:spPr>
          <a:xfrm>
            <a:off x="719999" y="358015"/>
            <a:ext cx="8090798" cy="3070986"/>
          </a:xfrm>
        </p:spPr>
        <p:txBody>
          <a:bodyPr>
            <a:normAutofit/>
          </a:bodyPr>
          <a:lstStyle>
            <a:lvl1pPr>
              <a:defRPr lang="en-US" sz="4000" dirty="0">
                <a:solidFill>
                  <a:schemeClr val="bg1"/>
                </a:solidFill>
                <a:latin typeface="+mj-lt"/>
              </a:defRPr>
            </a:lvl1pPr>
          </a:lstStyle>
          <a:p>
            <a:r>
              <a:rPr lang="en-US"/>
              <a:t>Presentation cover title - A</a:t>
            </a:r>
          </a:p>
        </p:txBody>
      </p:sp>
    </p:spTree>
    <p:extLst>
      <p:ext uri="{BB962C8B-B14F-4D97-AF65-F5344CB8AC3E}">
        <p14:creationId xmlns:p14="http://schemas.microsoft.com/office/powerpoint/2010/main" val="4329945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pic>
        <p:nvPicPr>
          <p:cNvPr id="5" name="Picture 4" descr="A black and white image of a person's face&#10;&#10;Description automatically generated with low confidence">
            <a:extLst>
              <a:ext uri="{FF2B5EF4-FFF2-40B4-BE49-F238E27FC236}">
                <a16:creationId xmlns:a16="http://schemas.microsoft.com/office/drawing/2014/main" id="{AAD64B57-B280-1BD4-AFE8-C6335A05C8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8298" y="0"/>
            <a:ext cx="1283702" cy="1080000"/>
          </a:xfrm>
          <a:prstGeom prst="rect">
            <a:avLst/>
          </a:prstGeom>
        </p:spPr>
      </p:pic>
      <p:sp>
        <p:nvSpPr>
          <p:cNvPr id="2" name="Title 1"/>
          <p:cNvSpPr>
            <a:spLocks noGrp="1"/>
          </p:cNvSpPr>
          <p:nvPr>
            <p:ph type="title" hasCustomPrompt="1"/>
          </p:nvPr>
        </p:nvSpPr>
        <p:spPr>
          <a:xfrm>
            <a:off x="696000" y="360000"/>
            <a:ext cx="10800000" cy="1441542"/>
          </a:xfrm>
        </p:spPr>
        <p:txBody>
          <a:bodyPr>
            <a:normAutofit/>
          </a:bodyPr>
          <a:lstStyle>
            <a:lvl1pPr>
              <a:defRPr sz="3600">
                <a:solidFill>
                  <a:srgbClr val="331542"/>
                </a:solidFill>
              </a:defRPr>
            </a:lvl1pPr>
          </a:lstStyle>
          <a:p>
            <a:r>
              <a:rPr lang="en-US"/>
              <a:t>Content slide header</a:t>
            </a:r>
          </a:p>
        </p:txBody>
      </p:sp>
      <p:sp>
        <p:nvSpPr>
          <p:cNvPr id="3" name="Content Placeholder 2"/>
          <p:cNvSpPr>
            <a:spLocks noGrp="1"/>
          </p:cNvSpPr>
          <p:nvPr>
            <p:ph idx="1" hasCustomPrompt="1"/>
          </p:nvPr>
        </p:nvSpPr>
        <p:spPr>
          <a:xfrm>
            <a:off x="696000" y="1984629"/>
            <a:ext cx="10800000" cy="4333371"/>
          </a:xfrm>
        </p:spPr>
        <p:txBody>
          <a:bodyPr/>
          <a:lstStyle>
            <a:lvl1pPr marL="0" indent="0">
              <a:buNone/>
              <a:defRPr/>
            </a:lvl1pPr>
            <a:lvl2pPr marL="457200" indent="0">
              <a:buFont typeface="Arial" panose="020B0604020202020204" pitchFamily="34" charset="0"/>
              <a:buNone/>
              <a:defRPr/>
            </a:lvl2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here to edit, use this slide for most of your content.</a:t>
            </a:r>
          </a:p>
        </p:txBody>
      </p:sp>
      <p:pic>
        <p:nvPicPr>
          <p:cNvPr id="4" name="Picture 3">
            <a:extLst>
              <a:ext uri="{FF2B5EF4-FFF2-40B4-BE49-F238E27FC236}">
                <a16:creationId xmlns:a16="http://schemas.microsoft.com/office/drawing/2014/main" id="{854839FB-EC3D-09AC-65B5-4F9C33ECA5A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96000" y="6542706"/>
            <a:ext cx="1980000" cy="90587"/>
          </a:xfrm>
          <a:prstGeom prst="rect">
            <a:avLst/>
          </a:prstGeom>
        </p:spPr>
      </p:pic>
    </p:spTree>
    <p:extLst>
      <p:ext uri="{BB962C8B-B14F-4D97-AF65-F5344CB8AC3E}">
        <p14:creationId xmlns:p14="http://schemas.microsoft.com/office/powerpoint/2010/main" val="3794442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boxes slide">
    <p:spTree>
      <p:nvGrpSpPr>
        <p:cNvPr id="1" name=""/>
        <p:cNvGrpSpPr/>
        <p:nvPr/>
      </p:nvGrpSpPr>
      <p:grpSpPr>
        <a:xfrm>
          <a:off x="0" y="0"/>
          <a:ext cx="0" cy="0"/>
          <a:chOff x="0" y="0"/>
          <a:chExt cx="0" cy="0"/>
        </a:xfrm>
      </p:grpSpPr>
      <p:pic>
        <p:nvPicPr>
          <p:cNvPr id="11" name="Picture 10" descr="A black and white image of a person's face&#10;&#10;Description automatically generated with low confidence">
            <a:extLst>
              <a:ext uri="{FF2B5EF4-FFF2-40B4-BE49-F238E27FC236}">
                <a16:creationId xmlns:a16="http://schemas.microsoft.com/office/drawing/2014/main" id="{756F97E4-7FCA-84E8-D460-621A3F5A5B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8298" y="0"/>
            <a:ext cx="1283702" cy="1080000"/>
          </a:xfrm>
          <a:prstGeom prst="rect">
            <a:avLst/>
          </a:prstGeom>
        </p:spPr>
      </p:pic>
      <p:sp>
        <p:nvSpPr>
          <p:cNvPr id="5" name="Title 1">
            <a:extLst>
              <a:ext uri="{FF2B5EF4-FFF2-40B4-BE49-F238E27FC236}">
                <a16:creationId xmlns:a16="http://schemas.microsoft.com/office/drawing/2014/main" id="{92B19F9A-B44C-8A81-CEA8-30A39BCA3F17}"/>
              </a:ext>
            </a:extLst>
          </p:cNvPr>
          <p:cNvSpPr>
            <a:spLocks noGrp="1"/>
          </p:cNvSpPr>
          <p:nvPr>
            <p:ph type="title" hasCustomPrompt="1"/>
          </p:nvPr>
        </p:nvSpPr>
        <p:spPr>
          <a:xfrm>
            <a:off x="696000" y="360000"/>
            <a:ext cx="10800000" cy="1441542"/>
          </a:xfrm>
        </p:spPr>
        <p:txBody>
          <a:bodyPr>
            <a:normAutofit/>
          </a:bodyPr>
          <a:lstStyle>
            <a:lvl1pPr>
              <a:defRPr sz="3600">
                <a:solidFill>
                  <a:srgbClr val="331542"/>
                </a:solidFill>
              </a:defRPr>
            </a:lvl1pPr>
          </a:lstStyle>
          <a:p>
            <a:r>
              <a:rPr lang="en-US"/>
              <a:t>Two column slide header</a:t>
            </a:r>
          </a:p>
        </p:txBody>
      </p:sp>
      <p:pic>
        <p:nvPicPr>
          <p:cNvPr id="7" name="Picture 6">
            <a:extLst>
              <a:ext uri="{FF2B5EF4-FFF2-40B4-BE49-F238E27FC236}">
                <a16:creationId xmlns:a16="http://schemas.microsoft.com/office/drawing/2014/main" id="{134D58C2-BAF1-8357-B37B-9D0862A9DC7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15425" y="6542706"/>
            <a:ext cx="1941150" cy="90586"/>
          </a:xfrm>
          <a:prstGeom prst="rect">
            <a:avLst/>
          </a:prstGeom>
        </p:spPr>
      </p:pic>
      <p:sp>
        <p:nvSpPr>
          <p:cNvPr id="8" name="Content Placeholder 3">
            <a:extLst>
              <a:ext uri="{FF2B5EF4-FFF2-40B4-BE49-F238E27FC236}">
                <a16:creationId xmlns:a16="http://schemas.microsoft.com/office/drawing/2014/main" id="{6D854B25-3E85-7CCF-C11A-80D1BD0FA2EA}"/>
              </a:ext>
            </a:extLst>
          </p:cNvPr>
          <p:cNvSpPr>
            <a:spLocks noGrp="1"/>
          </p:cNvSpPr>
          <p:nvPr>
            <p:ph sz="half" idx="2" hasCustomPrompt="1"/>
          </p:nvPr>
        </p:nvSpPr>
        <p:spPr>
          <a:xfrm>
            <a:off x="696000" y="1984629"/>
            <a:ext cx="5040000" cy="4333371"/>
          </a:xfrm>
        </p:spPr>
        <p:txBody>
          <a:bodyPr>
            <a:normAutofit/>
          </a:bodyPr>
          <a:lstStyle>
            <a:lvl1pPr algn="l">
              <a:defRPr sz="2000">
                <a:solidFill>
                  <a:srgbClr val="331542"/>
                </a:solidFill>
              </a:defRPr>
            </a:lvl1pPr>
            <a:lvl2pPr algn="l">
              <a:defRPr sz="2000">
                <a:solidFill>
                  <a:srgbClr val="331542"/>
                </a:solidFill>
              </a:defRPr>
            </a:lvl2pPr>
          </a:lstStyle>
          <a:p>
            <a:pPr lvl="0"/>
            <a:r>
              <a:rPr lang="en-US"/>
              <a:t>Click here to edit, column 1.</a:t>
            </a:r>
          </a:p>
        </p:txBody>
      </p:sp>
      <p:sp>
        <p:nvSpPr>
          <p:cNvPr id="9" name="Content Placeholder 3">
            <a:extLst>
              <a:ext uri="{FF2B5EF4-FFF2-40B4-BE49-F238E27FC236}">
                <a16:creationId xmlns:a16="http://schemas.microsoft.com/office/drawing/2014/main" id="{D34DD58D-0A1B-3861-856A-D6CEA071B54F}"/>
              </a:ext>
            </a:extLst>
          </p:cNvPr>
          <p:cNvSpPr>
            <a:spLocks noGrp="1"/>
          </p:cNvSpPr>
          <p:nvPr>
            <p:ph sz="half" idx="10" hasCustomPrompt="1"/>
          </p:nvPr>
        </p:nvSpPr>
        <p:spPr>
          <a:xfrm>
            <a:off x="6456000" y="1984629"/>
            <a:ext cx="5040000" cy="4333370"/>
          </a:xfrm>
        </p:spPr>
        <p:txBody>
          <a:bodyPr>
            <a:normAutofit/>
          </a:bodyPr>
          <a:lstStyle>
            <a:lvl1pPr>
              <a:defRPr sz="2000">
                <a:solidFill>
                  <a:srgbClr val="331542"/>
                </a:solidFill>
              </a:defRPr>
            </a:lvl1pPr>
            <a:lvl2pPr>
              <a:defRPr sz="2000">
                <a:solidFill>
                  <a:srgbClr val="331542"/>
                </a:solidFill>
              </a:defRPr>
            </a:lvl2pPr>
          </a:lstStyle>
          <a:p>
            <a:pPr lvl="0"/>
            <a:r>
              <a:rPr lang="en-US"/>
              <a:t>Click here to edit, column 2.</a:t>
            </a:r>
          </a:p>
        </p:txBody>
      </p:sp>
    </p:spTree>
    <p:extLst>
      <p:ext uri="{BB962C8B-B14F-4D97-AF65-F5344CB8AC3E}">
        <p14:creationId xmlns:p14="http://schemas.microsoft.com/office/powerpoint/2010/main" val="11444247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e column and side bar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2B19F9A-B44C-8A81-CEA8-30A39BCA3F17}"/>
              </a:ext>
            </a:extLst>
          </p:cNvPr>
          <p:cNvSpPr>
            <a:spLocks noGrp="1"/>
          </p:cNvSpPr>
          <p:nvPr>
            <p:ph type="title" hasCustomPrompt="1"/>
          </p:nvPr>
        </p:nvSpPr>
        <p:spPr>
          <a:xfrm>
            <a:off x="695999" y="360000"/>
            <a:ext cx="6756441" cy="1800000"/>
          </a:xfrm>
        </p:spPr>
        <p:txBody>
          <a:bodyPr anchor="ctr" anchorCtr="0">
            <a:normAutofit/>
          </a:bodyPr>
          <a:lstStyle>
            <a:lvl1pPr>
              <a:defRPr sz="3600">
                <a:solidFill>
                  <a:srgbClr val="331542"/>
                </a:solidFill>
              </a:defRPr>
            </a:lvl1pPr>
          </a:lstStyle>
          <a:p>
            <a:r>
              <a:rPr lang="en-US"/>
              <a:t>One column and 1/3 side bar slide header</a:t>
            </a:r>
          </a:p>
        </p:txBody>
      </p:sp>
      <p:pic>
        <p:nvPicPr>
          <p:cNvPr id="7" name="Picture 6">
            <a:extLst>
              <a:ext uri="{FF2B5EF4-FFF2-40B4-BE49-F238E27FC236}">
                <a16:creationId xmlns:a16="http://schemas.microsoft.com/office/drawing/2014/main" id="{134D58C2-BAF1-8357-B37B-9D0862A9DC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15425" y="6542706"/>
            <a:ext cx="1941150" cy="90586"/>
          </a:xfrm>
          <a:prstGeom prst="rect">
            <a:avLst/>
          </a:prstGeom>
        </p:spPr>
      </p:pic>
      <p:sp>
        <p:nvSpPr>
          <p:cNvPr id="13" name="Content Placeholder 3">
            <a:extLst>
              <a:ext uri="{FF2B5EF4-FFF2-40B4-BE49-F238E27FC236}">
                <a16:creationId xmlns:a16="http://schemas.microsoft.com/office/drawing/2014/main" id="{E66F1560-497E-1926-F8E2-0FCD11629D18}"/>
              </a:ext>
            </a:extLst>
          </p:cNvPr>
          <p:cNvSpPr>
            <a:spLocks noGrp="1"/>
          </p:cNvSpPr>
          <p:nvPr>
            <p:ph sz="half" idx="2" hasCustomPrompt="1"/>
          </p:nvPr>
        </p:nvSpPr>
        <p:spPr>
          <a:xfrm>
            <a:off x="695999" y="2343087"/>
            <a:ext cx="6756441" cy="3974913"/>
          </a:xfrm>
        </p:spPr>
        <p:txBody>
          <a:bodyPr>
            <a:normAutofit/>
          </a:bodyPr>
          <a:lstStyle>
            <a:lvl1pPr algn="l">
              <a:defRPr sz="2000">
                <a:solidFill>
                  <a:srgbClr val="331542"/>
                </a:solidFill>
              </a:defRPr>
            </a:lvl1pPr>
            <a:lvl2pPr algn="l">
              <a:defRPr sz="2000">
                <a:solidFill>
                  <a:srgbClr val="331542"/>
                </a:solidFill>
              </a:defRPr>
            </a:lvl2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here to edit.</a:t>
            </a:r>
          </a:p>
        </p:txBody>
      </p:sp>
      <p:sp>
        <p:nvSpPr>
          <p:cNvPr id="2" name="Rectangle 1">
            <a:extLst>
              <a:ext uri="{FF2B5EF4-FFF2-40B4-BE49-F238E27FC236}">
                <a16:creationId xmlns:a16="http://schemas.microsoft.com/office/drawing/2014/main" id="{5CDFE275-C32B-6AEE-DF18-169DE93FD754}"/>
              </a:ext>
            </a:extLst>
          </p:cNvPr>
          <p:cNvSpPr/>
          <p:nvPr userDrawn="1"/>
        </p:nvSpPr>
        <p:spPr>
          <a:xfrm>
            <a:off x="8129016" y="0"/>
            <a:ext cx="4062984" cy="6858000"/>
          </a:xfrm>
          <a:prstGeom prst="rect">
            <a:avLst/>
          </a:prstGeom>
          <a:solidFill>
            <a:srgbClr val="5FC6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 name="Content Placeholder 3">
            <a:extLst>
              <a:ext uri="{FF2B5EF4-FFF2-40B4-BE49-F238E27FC236}">
                <a16:creationId xmlns:a16="http://schemas.microsoft.com/office/drawing/2014/main" id="{2587A124-3AAB-0A1C-68B1-492AD242DD2D}"/>
              </a:ext>
            </a:extLst>
          </p:cNvPr>
          <p:cNvSpPr>
            <a:spLocks noGrp="1"/>
          </p:cNvSpPr>
          <p:nvPr>
            <p:ph sz="half" idx="10" hasCustomPrompt="1"/>
          </p:nvPr>
        </p:nvSpPr>
        <p:spPr>
          <a:xfrm>
            <a:off x="8489016" y="2343087"/>
            <a:ext cx="3342984" cy="3974912"/>
          </a:xfrm>
        </p:spPr>
        <p:txBody>
          <a:bodyPr>
            <a:normAutofit/>
          </a:bodyPr>
          <a:lstStyle>
            <a:lvl1pPr algn="l">
              <a:defRPr sz="1600">
                <a:solidFill>
                  <a:schemeClr val="bg1"/>
                </a:solidFill>
              </a:defRPr>
            </a:lvl1pPr>
            <a:lvl2pPr algn="l">
              <a:defRPr sz="2000">
                <a:solidFill>
                  <a:schemeClr val="bg1"/>
                </a:solidFill>
              </a:defRPr>
            </a:lvl2pPr>
          </a:lstStyle>
          <a:p>
            <a:pPr lvl="0"/>
            <a:r>
              <a:rPr lang="en-US"/>
              <a:t>Click here to edit, side bar content</a:t>
            </a:r>
          </a:p>
        </p:txBody>
      </p:sp>
      <p:sp>
        <p:nvSpPr>
          <p:cNvPr id="11" name="Content Placeholder 3">
            <a:extLst>
              <a:ext uri="{FF2B5EF4-FFF2-40B4-BE49-F238E27FC236}">
                <a16:creationId xmlns:a16="http://schemas.microsoft.com/office/drawing/2014/main" id="{0A7B1FBF-F1FC-D690-ADC9-1CAA1058D73F}"/>
              </a:ext>
            </a:extLst>
          </p:cNvPr>
          <p:cNvSpPr>
            <a:spLocks noGrp="1"/>
          </p:cNvSpPr>
          <p:nvPr>
            <p:ph sz="half" idx="11" hasCustomPrompt="1"/>
          </p:nvPr>
        </p:nvSpPr>
        <p:spPr>
          <a:xfrm>
            <a:off x="8489016" y="360001"/>
            <a:ext cx="3342984" cy="1800000"/>
          </a:xfrm>
        </p:spPr>
        <p:txBody>
          <a:bodyPr>
            <a:normAutofit/>
          </a:bodyPr>
          <a:lstStyle>
            <a:lvl1pPr algn="l">
              <a:defRPr sz="2000">
                <a:solidFill>
                  <a:schemeClr val="bg1"/>
                </a:solidFill>
                <a:latin typeface="+mj-lt"/>
              </a:defRPr>
            </a:lvl1pPr>
            <a:lvl2pPr algn="l">
              <a:defRPr sz="2000">
                <a:solidFill>
                  <a:schemeClr val="bg1"/>
                </a:solidFill>
              </a:defRPr>
            </a:lvl2pPr>
          </a:lstStyle>
          <a:p>
            <a:pPr lvl="0"/>
            <a:r>
              <a:rPr lang="en-US"/>
              <a:t>Click here to edit, header content</a:t>
            </a:r>
          </a:p>
        </p:txBody>
      </p:sp>
    </p:spTree>
    <p:extLst>
      <p:ext uri="{BB962C8B-B14F-4D97-AF65-F5344CB8AC3E}">
        <p14:creationId xmlns:p14="http://schemas.microsoft.com/office/powerpoint/2010/main" val="37181139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or image slide">
    <p:bg>
      <p:bgPr>
        <a:solidFill>
          <a:srgbClr val="4C637A"/>
        </a:solidFill>
        <a:effectLst/>
      </p:bgPr>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30497F4B-7329-E8AC-D595-9525D3436E44}"/>
              </a:ext>
            </a:extLst>
          </p:cNvPr>
          <p:cNvSpPr>
            <a:spLocks noGrp="1"/>
          </p:cNvSpPr>
          <p:nvPr>
            <p:ph type="body" sz="quarter" idx="10" hasCustomPrompt="1"/>
          </p:nvPr>
        </p:nvSpPr>
        <p:spPr>
          <a:xfrm>
            <a:off x="1190445" y="6015400"/>
            <a:ext cx="10585630" cy="360000"/>
          </a:xfrm>
        </p:spPr>
        <p:txBody>
          <a:bodyPr>
            <a:noAutofit/>
          </a:bodyPr>
          <a:lstStyle>
            <a:lvl1pPr marL="0" indent="0">
              <a:buNone/>
              <a:defRPr sz="2000">
                <a:solidFill>
                  <a:schemeClr val="bg1"/>
                </a:solidFill>
              </a:defRPr>
            </a:lvl1pPr>
            <a:lvl2pPr>
              <a:defRPr>
                <a:solidFill>
                  <a:schemeClr val="bg1"/>
                </a:solidFill>
              </a:defRPr>
            </a:lvl2pPr>
            <a:lvl3pPr>
              <a:defRPr>
                <a:solidFill>
                  <a:schemeClr val="bg1"/>
                </a:solidFill>
              </a:defRPr>
            </a:lvl3pPr>
          </a:lstStyle>
          <a:p>
            <a:pPr lvl="0"/>
            <a:r>
              <a:rPr lang="en-US"/>
              <a:t>Click here to edit, video or image title.</a:t>
            </a:r>
          </a:p>
        </p:txBody>
      </p:sp>
      <p:pic>
        <p:nvPicPr>
          <p:cNvPr id="9" name="Picture 8" descr="A picture containing text, clipart&#10;&#10;Description automatically generated">
            <a:extLst>
              <a:ext uri="{FF2B5EF4-FFF2-40B4-BE49-F238E27FC236}">
                <a16:creationId xmlns:a16="http://schemas.microsoft.com/office/drawing/2014/main" id="{E3070955-9A57-560E-F820-A2A2A36AE7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015400"/>
            <a:ext cx="1054802" cy="360000"/>
          </a:xfrm>
          <a:prstGeom prst="rect">
            <a:avLst/>
          </a:prstGeom>
        </p:spPr>
      </p:pic>
      <p:sp>
        <p:nvSpPr>
          <p:cNvPr id="10" name="Content Placeholder 5">
            <a:extLst>
              <a:ext uri="{FF2B5EF4-FFF2-40B4-BE49-F238E27FC236}">
                <a16:creationId xmlns:a16="http://schemas.microsoft.com/office/drawing/2014/main" id="{1AF3E615-73FD-9BAB-4867-EEF78B7F4590}"/>
              </a:ext>
            </a:extLst>
          </p:cNvPr>
          <p:cNvSpPr>
            <a:spLocks noGrp="1"/>
          </p:cNvSpPr>
          <p:nvPr>
            <p:ph sz="quarter" idx="11" hasCustomPrompt="1"/>
          </p:nvPr>
        </p:nvSpPr>
        <p:spPr>
          <a:xfrm>
            <a:off x="487681" y="396000"/>
            <a:ext cx="11242887" cy="5468590"/>
          </a:xfrm>
        </p:spPr>
        <p:txBody>
          <a:bodyPr/>
          <a:lstStyle>
            <a:lvl1pPr>
              <a:defRPr>
                <a:solidFill>
                  <a:schemeClr val="bg1"/>
                </a:solidFill>
              </a:defRPr>
            </a:lvl1pPr>
          </a:lstStyle>
          <a:p>
            <a:pPr lvl="0"/>
            <a:r>
              <a:rPr lang="en-US"/>
              <a:t>Click here to edit, insert video or image here</a:t>
            </a:r>
          </a:p>
        </p:txBody>
      </p:sp>
      <p:pic>
        <p:nvPicPr>
          <p:cNvPr id="2" name="Picture 1">
            <a:extLst>
              <a:ext uri="{FF2B5EF4-FFF2-40B4-BE49-F238E27FC236}">
                <a16:creationId xmlns:a16="http://schemas.microsoft.com/office/drawing/2014/main" id="{FF8ECA12-FE8E-6D84-1234-00D78655E7F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95102" y="6542706"/>
            <a:ext cx="1941150" cy="90587"/>
          </a:xfrm>
          <a:prstGeom prst="rect">
            <a:avLst/>
          </a:prstGeom>
        </p:spPr>
      </p:pic>
    </p:spTree>
    <p:extLst>
      <p:ext uri="{BB962C8B-B14F-4D97-AF65-F5344CB8AC3E}">
        <p14:creationId xmlns:p14="http://schemas.microsoft.com/office/powerpoint/2010/main" val="15044556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e House of the Teaching Profession">
    <p:bg>
      <p:bgPr>
        <a:solidFill>
          <a:srgbClr val="4C637A"/>
        </a:solidFill>
        <a:effectLst/>
      </p:bgPr>
    </p:bg>
    <p:spTree>
      <p:nvGrpSpPr>
        <p:cNvPr id="1" name=""/>
        <p:cNvGrpSpPr/>
        <p:nvPr/>
      </p:nvGrpSpPr>
      <p:grpSpPr>
        <a:xfrm>
          <a:off x="0" y="0"/>
          <a:ext cx="0" cy="0"/>
          <a:chOff x="0" y="0"/>
          <a:chExt cx="0" cy="0"/>
        </a:xfrm>
      </p:grpSpPr>
      <p:pic>
        <p:nvPicPr>
          <p:cNvPr id="9" name="Picture 8" descr="A picture containing text, clipart&#10;&#10;Description automatically generated">
            <a:extLst>
              <a:ext uri="{FF2B5EF4-FFF2-40B4-BE49-F238E27FC236}">
                <a16:creationId xmlns:a16="http://schemas.microsoft.com/office/drawing/2014/main" id="{E3070955-9A57-560E-F820-A2A2A36AE7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015400"/>
            <a:ext cx="1054802" cy="360000"/>
          </a:xfrm>
          <a:prstGeom prst="rect">
            <a:avLst/>
          </a:prstGeom>
        </p:spPr>
      </p:pic>
      <p:pic>
        <p:nvPicPr>
          <p:cNvPr id="2" name="Picture 1">
            <a:extLst>
              <a:ext uri="{FF2B5EF4-FFF2-40B4-BE49-F238E27FC236}">
                <a16:creationId xmlns:a16="http://schemas.microsoft.com/office/drawing/2014/main" id="{FF8ECA12-FE8E-6D84-1234-00D78655E7F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95102" y="6542706"/>
            <a:ext cx="1941150" cy="90587"/>
          </a:xfrm>
          <a:prstGeom prst="rect">
            <a:avLst/>
          </a:prstGeom>
        </p:spPr>
      </p:pic>
      <p:pic>
        <p:nvPicPr>
          <p:cNvPr id="5" name="Content Placeholder 12">
            <a:extLst>
              <a:ext uri="{FF2B5EF4-FFF2-40B4-BE49-F238E27FC236}">
                <a16:creationId xmlns:a16="http://schemas.microsoft.com/office/drawing/2014/main" id="{0A08D98F-1D2B-DA5B-E863-DDF15050246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283435" y="826937"/>
            <a:ext cx="683842" cy="4606717"/>
          </a:xfrm>
          <a:prstGeom prst="rect">
            <a:avLst/>
          </a:prstGeom>
        </p:spPr>
      </p:pic>
      <p:pic>
        <p:nvPicPr>
          <p:cNvPr id="7" name="Content Placeholder 3" descr="A house with a wooden floor and a wooden floor&#10;&#10;Description automatically generated with medium confidence">
            <a:extLst>
              <a:ext uri="{FF2B5EF4-FFF2-40B4-BE49-F238E27FC236}">
                <a16:creationId xmlns:a16="http://schemas.microsoft.com/office/drawing/2014/main" id="{1588D653-9899-B31E-C8BB-0EA3DCA5096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014262" y="826937"/>
            <a:ext cx="8189723" cy="4602624"/>
          </a:xfrm>
          <a:prstGeom prst="rect">
            <a:avLst/>
          </a:prstGeom>
        </p:spPr>
      </p:pic>
      <p:sp>
        <p:nvSpPr>
          <p:cNvPr id="10" name="TextBox 9">
            <a:extLst>
              <a:ext uri="{FF2B5EF4-FFF2-40B4-BE49-F238E27FC236}">
                <a16:creationId xmlns:a16="http://schemas.microsoft.com/office/drawing/2014/main" id="{E086D377-27E3-0D66-CFB0-81CF38C7FAEF}"/>
              </a:ext>
            </a:extLst>
          </p:cNvPr>
          <p:cNvSpPr txBox="1"/>
          <p:nvPr userDrawn="1"/>
        </p:nvSpPr>
        <p:spPr>
          <a:xfrm>
            <a:off x="1190444" y="5999465"/>
            <a:ext cx="10547847" cy="400110"/>
          </a:xfrm>
          <a:prstGeom prst="rect">
            <a:avLst/>
          </a:prstGeom>
          <a:noFill/>
        </p:spPr>
        <p:txBody>
          <a:bodyPr wrap="square">
            <a:spAutoFit/>
          </a:bodyPr>
          <a:lstStyle/>
          <a:p>
            <a:pPr algn="l"/>
            <a:r>
              <a:rPr lang="en-US" sz="2000" err="1">
                <a:solidFill>
                  <a:schemeClr val="bg1"/>
                </a:solidFill>
                <a:latin typeface="+mn-lt"/>
              </a:rPr>
              <a:t>Te</a:t>
            </a:r>
            <a:r>
              <a:rPr lang="en-US" sz="2000">
                <a:solidFill>
                  <a:schemeClr val="bg1"/>
                </a:solidFill>
                <a:latin typeface="+mn-lt"/>
              </a:rPr>
              <a:t> Whare o </a:t>
            </a:r>
            <a:r>
              <a:rPr lang="en-US" sz="2000" err="1">
                <a:solidFill>
                  <a:schemeClr val="bg1"/>
                </a:solidFill>
                <a:latin typeface="+mn-lt"/>
              </a:rPr>
              <a:t>te</a:t>
            </a:r>
            <a:r>
              <a:rPr lang="en-US" sz="2000">
                <a:solidFill>
                  <a:schemeClr val="bg1"/>
                </a:solidFill>
                <a:latin typeface="+mn-lt"/>
              </a:rPr>
              <a:t> </a:t>
            </a:r>
            <a:r>
              <a:rPr lang="en-US" sz="2000" err="1">
                <a:solidFill>
                  <a:schemeClr val="bg1"/>
                </a:solidFill>
                <a:latin typeface="+mn-lt"/>
              </a:rPr>
              <a:t>Matatū</a:t>
            </a:r>
            <a:r>
              <a:rPr lang="en-US" sz="2000">
                <a:solidFill>
                  <a:schemeClr val="bg1"/>
                </a:solidFill>
                <a:latin typeface="+mn-lt"/>
              </a:rPr>
              <a:t> Aotearoa | The House of the Teaching Profession.</a:t>
            </a:r>
            <a:endParaRPr lang="en-NZ" sz="2000">
              <a:solidFill>
                <a:schemeClr val="bg1"/>
              </a:solidFill>
              <a:latin typeface="+mn-lt"/>
            </a:endParaRPr>
          </a:p>
        </p:txBody>
      </p:sp>
      <p:pic>
        <p:nvPicPr>
          <p:cNvPr id="8" name="Content Placeholder 12">
            <a:extLst>
              <a:ext uri="{FF2B5EF4-FFF2-40B4-BE49-F238E27FC236}">
                <a16:creationId xmlns:a16="http://schemas.microsoft.com/office/drawing/2014/main" id="{8BA01CA2-467D-2AFD-83A9-239FAB8AE91B}"/>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487680" y="826937"/>
            <a:ext cx="683840" cy="4606717"/>
          </a:xfrm>
          <a:prstGeom prst="rect">
            <a:avLst/>
          </a:prstGeom>
        </p:spPr>
      </p:pic>
      <p:pic>
        <p:nvPicPr>
          <p:cNvPr id="11" name="Content Placeholder 12">
            <a:extLst>
              <a:ext uri="{FF2B5EF4-FFF2-40B4-BE49-F238E27FC236}">
                <a16:creationId xmlns:a16="http://schemas.microsoft.com/office/drawing/2014/main" id="{394E1F83-9DFA-AE7A-572A-E54FE597ED2D}"/>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250972" y="826937"/>
            <a:ext cx="683842" cy="4606717"/>
          </a:xfrm>
          <a:prstGeom prst="rect">
            <a:avLst/>
          </a:prstGeom>
        </p:spPr>
      </p:pic>
      <p:pic>
        <p:nvPicPr>
          <p:cNvPr id="12" name="Content Placeholder 12" descr="Qr code&#10;&#10;Description automatically generated with low confidence">
            <a:extLst>
              <a:ext uri="{FF2B5EF4-FFF2-40B4-BE49-F238E27FC236}">
                <a16:creationId xmlns:a16="http://schemas.microsoft.com/office/drawing/2014/main" id="{6F177F19-C722-376A-BBFB-198ED3DFB88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046725" y="826937"/>
            <a:ext cx="683842" cy="4606717"/>
          </a:xfrm>
          <a:prstGeom prst="rect">
            <a:avLst/>
          </a:prstGeom>
        </p:spPr>
      </p:pic>
    </p:spTree>
    <p:extLst>
      <p:ext uri="{BB962C8B-B14F-4D97-AF65-F5344CB8AC3E}">
        <p14:creationId xmlns:p14="http://schemas.microsoft.com/office/powerpoint/2010/main" val="35909266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all of Identity">
    <p:bg>
      <p:bgPr>
        <a:solidFill>
          <a:srgbClr val="4C637A"/>
        </a:solidFill>
        <a:effectLst/>
      </p:bgPr>
    </p:bg>
    <p:spTree>
      <p:nvGrpSpPr>
        <p:cNvPr id="1" name=""/>
        <p:cNvGrpSpPr/>
        <p:nvPr/>
      </p:nvGrpSpPr>
      <p:grpSpPr>
        <a:xfrm>
          <a:off x="0" y="0"/>
          <a:ext cx="0" cy="0"/>
          <a:chOff x="0" y="0"/>
          <a:chExt cx="0" cy="0"/>
        </a:xfrm>
      </p:grpSpPr>
      <p:pic>
        <p:nvPicPr>
          <p:cNvPr id="9" name="Picture 8" descr="A picture containing text, clipart&#10;&#10;Description automatically generated">
            <a:extLst>
              <a:ext uri="{FF2B5EF4-FFF2-40B4-BE49-F238E27FC236}">
                <a16:creationId xmlns:a16="http://schemas.microsoft.com/office/drawing/2014/main" id="{E3070955-9A57-560E-F820-A2A2A36AE7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015400"/>
            <a:ext cx="1054802" cy="360000"/>
          </a:xfrm>
          <a:prstGeom prst="rect">
            <a:avLst/>
          </a:prstGeom>
        </p:spPr>
      </p:pic>
      <p:pic>
        <p:nvPicPr>
          <p:cNvPr id="2" name="Picture 1">
            <a:extLst>
              <a:ext uri="{FF2B5EF4-FFF2-40B4-BE49-F238E27FC236}">
                <a16:creationId xmlns:a16="http://schemas.microsoft.com/office/drawing/2014/main" id="{FF8ECA12-FE8E-6D84-1234-00D78655E7F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95102" y="6542706"/>
            <a:ext cx="1941150" cy="90587"/>
          </a:xfrm>
          <a:prstGeom prst="rect">
            <a:avLst/>
          </a:prstGeom>
        </p:spPr>
      </p:pic>
      <p:pic>
        <p:nvPicPr>
          <p:cNvPr id="12" name="Picture 11">
            <a:extLst>
              <a:ext uri="{FF2B5EF4-FFF2-40B4-BE49-F238E27FC236}">
                <a16:creationId xmlns:a16="http://schemas.microsoft.com/office/drawing/2014/main" id="{8E9C3DDC-8F37-1038-DF9A-21B47F4ADB9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378231" y="925525"/>
            <a:ext cx="2576362" cy="3639110"/>
          </a:xfrm>
          <a:prstGeom prst="rect">
            <a:avLst/>
          </a:prstGeom>
        </p:spPr>
      </p:pic>
      <p:pic>
        <p:nvPicPr>
          <p:cNvPr id="13" name="Picture 12">
            <a:extLst>
              <a:ext uri="{FF2B5EF4-FFF2-40B4-BE49-F238E27FC236}">
                <a16:creationId xmlns:a16="http://schemas.microsoft.com/office/drawing/2014/main" id="{2F7B3404-8608-CED3-7CAE-8B08CE04FC0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271381" y="925525"/>
            <a:ext cx="2576362" cy="3639110"/>
          </a:xfrm>
          <a:prstGeom prst="rect">
            <a:avLst/>
          </a:prstGeom>
        </p:spPr>
      </p:pic>
      <p:pic>
        <p:nvPicPr>
          <p:cNvPr id="14" name="Picture 13">
            <a:extLst>
              <a:ext uri="{FF2B5EF4-FFF2-40B4-BE49-F238E27FC236}">
                <a16:creationId xmlns:a16="http://schemas.microsoft.com/office/drawing/2014/main" id="{CC45761D-CD3F-A303-8255-7564D3C2AEDB}"/>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745" t="1796" r="1745" b="1694"/>
          <a:stretch/>
        </p:blipFill>
        <p:spPr>
          <a:xfrm>
            <a:off x="9164530" y="925525"/>
            <a:ext cx="2566038" cy="3639109"/>
          </a:xfrm>
          <a:prstGeom prst="rect">
            <a:avLst/>
          </a:prstGeom>
        </p:spPr>
      </p:pic>
      <p:sp>
        <p:nvSpPr>
          <p:cNvPr id="16" name="TextBox 15">
            <a:extLst>
              <a:ext uri="{FF2B5EF4-FFF2-40B4-BE49-F238E27FC236}">
                <a16:creationId xmlns:a16="http://schemas.microsoft.com/office/drawing/2014/main" id="{967EA891-9CC9-682D-961F-94CB529EEEB3}"/>
              </a:ext>
            </a:extLst>
          </p:cNvPr>
          <p:cNvSpPr txBox="1"/>
          <p:nvPr userDrawn="1"/>
        </p:nvSpPr>
        <p:spPr>
          <a:xfrm>
            <a:off x="3379964" y="4811845"/>
            <a:ext cx="2573762" cy="400110"/>
          </a:xfrm>
          <a:prstGeom prst="rect">
            <a:avLst/>
          </a:prstGeom>
          <a:noFill/>
        </p:spPr>
        <p:txBody>
          <a:bodyPr wrap="square">
            <a:spAutoFit/>
          </a:bodyPr>
          <a:lstStyle/>
          <a:p>
            <a:pPr algn="ctr"/>
            <a:r>
              <a:rPr lang="en-NZ" sz="2000">
                <a:solidFill>
                  <a:schemeClr val="bg1"/>
                </a:solidFill>
              </a:rPr>
              <a:t>Bi-cultural</a:t>
            </a:r>
            <a:endParaRPr lang="en-NZ" sz="2000">
              <a:solidFill>
                <a:schemeClr val="bg1"/>
              </a:solidFill>
              <a:latin typeface="+mn-lt"/>
            </a:endParaRPr>
          </a:p>
        </p:txBody>
      </p:sp>
      <p:pic>
        <p:nvPicPr>
          <p:cNvPr id="11" name="Picture 10">
            <a:extLst>
              <a:ext uri="{FF2B5EF4-FFF2-40B4-BE49-F238E27FC236}">
                <a16:creationId xmlns:a16="http://schemas.microsoft.com/office/drawing/2014/main" id="{2D58E6CB-8C4F-2A7B-832D-8A1B4B9B352A}"/>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487681" y="925525"/>
            <a:ext cx="2573762" cy="3638655"/>
          </a:xfrm>
          <a:prstGeom prst="rect">
            <a:avLst/>
          </a:prstGeom>
        </p:spPr>
      </p:pic>
      <p:sp>
        <p:nvSpPr>
          <p:cNvPr id="17" name="TextBox 16">
            <a:extLst>
              <a:ext uri="{FF2B5EF4-FFF2-40B4-BE49-F238E27FC236}">
                <a16:creationId xmlns:a16="http://schemas.microsoft.com/office/drawing/2014/main" id="{5C8F207A-06DE-17A1-D009-552006CC1BA0}"/>
              </a:ext>
            </a:extLst>
          </p:cNvPr>
          <p:cNvSpPr txBox="1"/>
          <p:nvPr userDrawn="1"/>
        </p:nvSpPr>
        <p:spPr>
          <a:xfrm>
            <a:off x="487681" y="4811845"/>
            <a:ext cx="2573762" cy="707886"/>
          </a:xfrm>
          <a:prstGeom prst="rect">
            <a:avLst/>
          </a:prstGeom>
          <a:noFill/>
        </p:spPr>
        <p:txBody>
          <a:bodyPr wrap="square">
            <a:spAutoFit/>
          </a:bodyPr>
          <a:lstStyle/>
          <a:p>
            <a:pPr algn="ctr"/>
            <a:r>
              <a:rPr lang="en-NZ" sz="2000">
                <a:solidFill>
                  <a:schemeClr val="bg1"/>
                </a:solidFill>
                <a:latin typeface="+mn-lt"/>
              </a:rPr>
              <a:t>Mana Whenua / </a:t>
            </a:r>
            <a:r>
              <a:rPr lang="en-NZ" sz="2000" err="1">
                <a:solidFill>
                  <a:schemeClr val="bg1"/>
                </a:solidFill>
                <a:latin typeface="+mn-lt"/>
              </a:rPr>
              <a:t>Tangata</a:t>
            </a:r>
            <a:r>
              <a:rPr lang="en-NZ" sz="2000">
                <a:solidFill>
                  <a:schemeClr val="bg1"/>
                </a:solidFill>
                <a:latin typeface="+mn-lt"/>
              </a:rPr>
              <a:t> whenua</a:t>
            </a:r>
          </a:p>
        </p:txBody>
      </p:sp>
      <p:sp>
        <p:nvSpPr>
          <p:cNvPr id="18" name="TextBox 17">
            <a:extLst>
              <a:ext uri="{FF2B5EF4-FFF2-40B4-BE49-F238E27FC236}">
                <a16:creationId xmlns:a16="http://schemas.microsoft.com/office/drawing/2014/main" id="{497B65DC-2560-3A64-8DCC-3CE345C98B7D}"/>
              </a:ext>
            </a:extLst>
          </p:cNvPr>
          <p:cNvSpPr txBox="1"/>
          <p:nvPr userDrawn="1"/>
        </p:nvSpPr>
        <p:spPr>
          <a:xfrm>
            <a:off x="6272247" y="4811845"/>
            <a:ext cx="2573762" cy="400110"/>
          </a:xfrm>
          <a:prstGeom prst="rect">
            <a:avLst/>
          </a:prstGeom>
          <a:noFill/>
        </p:spPr>
        <p:txBody>
          <a:bodyPr wrap="square">
            <a:spAutoFit/>
          </a:bodyPr>
          <a:lstStyle/>
          <a:p>
            <a:pPr algn="ctr"/>
            <a:r>
              <a:rPr lang="en-NZ" sz="2000" err="1">
                <a:solidFill>
                  <a:schemeClr val="bg1"/>
                </a:solidFill>
              </a:rPr>
              <a:t>Tagata</a:t>
            </a:r>
            <a:r>
              <a:rPr lang="en-NZ" sz="2000">
                <a:solidFill>
                  <a:schemeClr val="bg1"/>
                </a:solidFill>
              </a:rPr>
              <a:t> o le Moana</a:t>
            </a:r>
          </a:p>
        </p:txBody>
      </p:sp>
      <p:sp>
        <p:nvSpPr>
          <p:cNvPr id="19" name="TextBox 18">
            <a:extLst>
              <a:ext uri="{FF2B5EF4-FFF2-40B4-BE49-F238E27FC236}">
                <a16:creationId xmlns:a16="http://schemas.microsoft.com/office/drawing/2014/main" id="{CE22D2F3-06FF-88A3-9BA3-8F4214EE73D5}"/>
              </a:ext>
            </a:extLst>
          </p:cNvPr>
          <p:cNvSpPr txBox="1"/>
          <p:nvPr userDrawn="1"/>
        </p:nvSpPr>
        <p:spPr>
          <a:xfrm>
            <a:off x="9164530" y="4811845"/>
            <a:ext cx="2573762" cy="400110"/>
          </a:xfrm>
          <a:prstGeom prst="rect">
            <a:avLst/>
          </a:prstGeom>
          <a:noFill/>
        </p:spPr>
        <p:txBody>
          <a:bodyPr wrap="square">
            <a:spAutoFit/>
          </a:bodyPr>
          <a:lstStyle/>
          <a:p>
            <a:pPr algn="ctr"/>
            <a:r>
              <a:rPr lang="en-NZ" sz="2000">
                <a:solidFill>
                  <a:schemeClr val="bg1"/>
                </a:solidFill>
              </a:rPr>
              <a:t>Multicultural</a:t>
            </a:r>
            <a:endParaRPr lang="en-NZ" sz="2000" b="1">
              <a:solidFill>
                <a:schemeClr val="bg1"/>
              </a:solidFill>
            </a:endParaRPr>
          </a:p>
        </p:txBody>
      </p:sp>
      <p:sp>
        <p:nvSpPr>
          <p:cNvPr id="3" name="TextBox 2">
            <a:extLst>
              <a:ext uri="{FF2B5EF4-FFF2-40B4-BE49-F238E27FC236}">
                <a16:creationId xmlns:a16="http://schemas.microsoft.com/office/drawing/2014/main" id="{621CFC33-8B05-2EC4-51E1-A8A8045A1D1B}"/>
              </a:ext>
            </a:extLst>
          </p:cNvPr>
          <p:cNvSpPr txBox="1"/>
          <p:nvPr userDrawn="1"/>
        </p:nvSpPr>
        <p:spPr>
          <a:xfrm>
            <a:off x="1190444" y="5999465"/>
            <a:ext cx="10547847" cy="400110"/>
          </a:xfrm>
          <a:prstGeom prst="rect">
            <a:avLst/>
          </a:prstGeom>
          <a:noFill/>
        </p:spPr>
        <p:txBody>
          <a:bodyPr wrap="square">
            <a:spAutoFit/>
          </a:bodyPr>
          <a:lstStyle/>
          <a:p>
            <a:pPr algn="l"/>
            <a:r>
              <a:rPr lang="en-US" sz="2000" err="1">
                <a:solidFill>
                  <a:schemeClr val="bg1"/>
                </a:solidFill>
                <a:latin typeface="+mn-lt"/>
              </a:rPr>
              <a:t>Te</a:t>
            </a:r>
            <a:r>
              <a:rPr lang="en-US" sz="2000">
                <a:solidFill>
                  <a:schemeClr val="bg1"/>
                </a:solidFill>
                <a:latin typeface="+mn-lt"/>
              </a:rPr>
              <a:t> </a:t>
            </a:r>
            <a:r>
              <a:rPr lang="en-US" sz="2000" err="1">
                <a:solidFill>
                  <a:schemeClr val="bg1"/>
                </a:solidFill>
                <a:latin typeface="+mn-lt"/>
              </a:rPr>
              <a:t>Pātū</a:t>
            </a:r>
            <a:r>
              <a:rPr lang="en-US" sz="2000">
                <a:solidFill>
                  <a:schemeClr val="bg1"/>
                </a:solidFill>
                <a:latin typeface="+mn-lt"/>
              </a:rPr>
              <a:t> o </a:t>
            </a:r>
            <a:r>
              <a:rPr lang="en-US" sz="2000" err="1">
                <a:solidFill>
                  <a:schemeClr val="bg1"/>
                </a:solidFill>
                <a:latin typeface="+mn-lt"/>
              </a:rPr>
              <a:t>te</a:t>
            </a:r>
            <a:r>
              <a:rPr lang="en-US" sz="2000">
                <a:solidFill>
                  <a:schemeClr val="bg1"/>
                </a:solidFill>
                <a:latin typeface="+mn-lt"/>
              </a:rPr>
              <a:t> Whare | Wall of Identity</a:t>
            </a:r>
            <a:endParaRPr lang="en-NZ" sz="2000">
              <a:solidFill>
                <a:schemeClr val="bg1"/>
              </a:solidFill>
              <a:latin typeface="+mn-lt"/>
            </a:endParaRPr>
          </a:p>
        </p:txBody>
      </p:sp>
    </p:spTree>
    <p:extLst>
      <p:ext uri="{BB962C8B-B14F-4D97-AF65-F5344CB8AC3E}">
        <p14:creationId xmlns:p14="http://schemas.microsoft.com/office/powerpoint/2010/main" val="30191789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ne column and 1/3 image slide 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2B19F9A-B44C-8A81-CEA8-30A39BCA3F17}"/>
              </a:ext>
            </a:extLst>
          </p:cNvPr>
          <p:cNvSpPr>
            <a:spLocks noGrp="1"/>
          </p:cNvSpPr>
          <p:nvPr>
            <p:ph type="title" hasCustomPrompt="1"/>
          </p:nvPr>
        </p:nvSpPr>
        <p:spPr>
          <a:xfrm>
            <a:off x="695999" y="360000"/>
            <a:ext cx="6756441" cy="1800000"/>
          </a:xfrm>
        </p:spPr>
        <p:txBody>
          <a:bodyPr>
            <a:normAutofit/>
          </a:bodyPr>
          <a:lstStyle>
            <a:lvl1pPr>
              <a:defRPr lang="en-US" b="1" dirty="0">
                <a:solidFill>
                  <a:srgbClr val="322738"/>
                </a:solidFill>
                <a:latin typeface="+mj-lt"/>
              </a:defRPr>
            </a:lvl1pPr>
          </a:lstStyle>
          <a:p>
            <a:r>
              <a:rPr lang="en-US"/>
              <a:t>One column and 1/3 image slide header - A</a:t>
            </a:r>
          </a:p>
        </p:txBody>
      </p:sp>
      <p:pic>
        <p:nvPicPr>
          <p:cNvPr id="7" name="Picture 6">
            <a:extLst>
              <a:ext uri="{FF2B5EF4-FFF2-40B4-BE49-F238E27FC236}">
                <a16:creationId xmlns:a16="http://schemas.microsoft.com/office/drawing/2014/main" id="{134D58C2-BAF1-8357-B37B-9D0862A9DC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15425" y="6542706"/>
            <a:ext cx="1941150" cy="90586"/>
          </a:xfrm>
          <a:prstGeom prst="rect">
            <a:avLst/>
          </a:prstGeom>
        </p:spPr>
      </p:pic>
      <p:pic>
        <p:nvPicPr>
          <p:cNvPr id="4" name="Picture 3">
            <a:extLst>
              <a:ext uri="{FF2B5EF4-FFF2-40B4-BE49-F238E27FC236}">
                <a16:creationId xmlns:a16="http://schemas.microsoft.com/office/drawing/2014/main" id="{7F228B09-CFE9-2B5F-E5EC-3F1FAC86E17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129016" y="0"/>
            <a:ext cx="4062984" cy="6858000"/>
          </a:xfrm>
          <a:prstGeom prst="rect">
            <a:avLst/>
          </a:prstGeom>
        </p:spPr>
      </p:pic>
      <p:sp>
        <p:nvSpPr>
          <p:cNvPr id="13" name="Content Placeholder 3">
            <a:extLst>
              <a:ext uri="{FF2B5EF4-FFF2-40B4-BE49-F238E27FC236}">
                <a16:creationId xmlns:a16="http://schemas.microsoft.com/office/drawing/2014/main" id="{E66F1560-497E-1926-F8E2-0FCD11629D18}"/>
              </a:ext>
            </a:extLst>
          </p:cNvPr>
          <p:cNvSpPr>
            <a:spLocks noGrp="1"/>
          </p:cNvSpPr>
          <p:nvPr>
            <p:ph sz="half" idx="2" hasCustomPrompt="1"/>
          </p:nvPr>
        </p:nvSpPr>
        <p:spPr>
          <a:xfrm>
            <a:off x="695999" y="2343087"/>
            <a:ext cx="6756441" cy="3974913"/>
          </a:xfrm>
        </p:spPr>
        <p:txBody>
          <a:bodyPr>
            <a:normAutofit/>
          </a:bodyPr>
          <a:lstStyle>
            <a:lvl1pPr algn="l">
              <a:defRPr sz="2000">
                <a:solidFill>
                  <a:srgbClr val="331542"/>
                </a:solidFill>
              </a:defRPr>
            </a:lvl1pPr>
            <a:lvl2pPr algn="l">
              <a:defRPr sz="2000">
                <a:solidFill>
                  <a:srgbClr val="331542"/>
                </a:solidFill>
              </a:defRPr>
            </a:lvl2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here to edit.</a:t>
            </a:r>
          </a:p>
        </p:txBody>
      </p:sp>
      <p:sp>
        <p:nvSpPr>
          <p:cNvPr id="2" name="Content Placeholder 3">
            <a:extLst>
              <a:ext uri="{FF2B5EF4-FFF2-40B4-BE49-F238E27FC236}">
                <a16:creationId xmlns:a16="http://schemas.microsoft.com/office/drawing/2014/main" id="{45AC5127-1F86-B1AA-6FA2-8EF07F09D282}"/>
              </a:ext>
            </a:extLst>
          </p:cNvPr>
          <p:cNvSpPr>
            <a:spLocks noGrp="1"/>
          </p:cNvSpPr>
          <p:nvPr>
            <p:ph sz="half" idx="11" hasCustomPrompt="1"/>
          </p:nvPr>
        </p:nvSpPr>
        <p:spPr>
          <a:xfrm>
            <a:off x="8129015" y="0"/>
            <a:ext cx="4062984" cy="6857998"/>
          </a:xfrm>
        </p:spPr>
        <p:txBody>
          <a:bodyPr>
            <a:normAutofit/>
          </a:bodyPr>
          <a:lstStyle>
            <a:lvl1pPr algn="l">
              <a:defRPr sz="2000">
                <a:solidFill>
                  <a:schemeClr val="bg1"/>
                </a:solidFill>
              </a:defRPr>
            </a:lvl1pPr>
            <a:lvl2pPr algn="l">
              <a:defRPr sz="2000">
                <a:solidFill>
                  <a:schemeClr val="bg1"/>
                </a:solidFill>
              </a:defRPr>
            </a:lvl2pPr>
          </a:lstStyle>
          <a:p>
            <a:pPr lvl="0"/>
            <a:r>
              <a:rPr lang="en-US"/>
              <a:t>Click here to replace image.</a:t>
            </a:r>
          </a:p>
        </p:txBody>
      </p:sp>
    </p:spTree>
    <p:extLst>
      <p:ext uri="{BB962C8B-B14F-4D97-AF65-F5344CB8AC3E}">
        <p14:creationId xmlns:p14="http://schemas.microsoft.com/office/powerpoint/2010/main" val="12201683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e column and 1/3 image slide B">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4D58C2-BAF1-8357-B37B-9D0862A9DC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15425" y="6542706"/>
            <a:ext cx="1941150" cy="90586"/>
          </a:xfrm>
          <a:prstGeom prst="rect">
            <a:avLst/>
          </a:prstGeom>
        </p:spPr>
      </p:pic>
      <p:pic>
        <p:nvPicPr>
          <p:cNvPr id="4" name="Picture 3">
            <a:extLst>
              <a:ext uri="{FF2B5EF4-FFF2-40B4-BE49-F238E27FC236}">
                <a16:creationId xmlns:a16="http://schemas.microsoft.com/office/drawing/2014/main" id="{7F228B09-CFE9-2B5F-E5EC-3F1FAC86E17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129016" y="0"/>
            <a:ext cx="4062984" cy="6858000"/>
          </a:xfrm>
          <a:prstGeom prst="rect">
            <a:avLst/>
          </a:prstGeom>
        </p:spPr>
      </p:pic>
      <p:sp>
        <p:nvSpPr>
          <p:cNvPr id="13" name="Content Placeholder 3">
            <a:extLst>
              <a:ext uri="{FF2B5EF4-FFF2-40B4-BE49-F238E27FC236}">
                <a16:creationId xmlns:a16="http://schemas.microsoft.com/office/drawing/2014/main" id="{E66F1560-497E-1926-F8E2-0FCD11629D18}"/>
              </a:ext>
            </a:extLst>
          </p:cNvPr>
          <p:cNvSpPr>
            <a:spLocks noGrp="1"/>
          </p:cNvSpPr>
          <p:nvPr>
            <p:ph sz="half" idx="2" hasCustomPrompt="1"/>
          </p:nvPr>
        </p:nvSpPr>
        <p:spPr>
          <a:xfrm>
            <a:off x="695999" y="2343087"/>
            <a:ext cx="6756441" cy="3974913"/>
          </a:xfrm>
        </p:spPr>
        <p:txBody>
          <a:bodyPr>
            <a:normAutofit/>
          </a:bodyPr>
          <a:lstStyle>
            <a:lvl1pPr algn="l">
              <a:defRPr sz="2000">
                <a:solidFill>
                  <a:srgbClr val="331542"/>
                </a:solidFill>
              </a:defRPr>
            </a:lvl1pPr>
            <a:lvl2pPr algn="l">
              <a:defRPr sz="2000">
                <a:solidFill>
                  <a:srgbClr val="331542"/>
                </a:solidFill>
              </a:defRPr>
            </a:lvl2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here to edit.</a:t>
            </a:r>
          </a:p>
        </p:txBody>
      </p:sp>
      <p:sp>
        <p:nvSpPr>
          <p:cNvPr id="2" name="Title 1">
            <a:extLst>
              <a:ext uri="{FF2B5EF4-FFF2-40B4-BE49-F238E27FC236}">
                <a16:creationId xmlns:a16="http://schemas.microsoft.com/office/drawing/2014/main" id="{541AF803-4143-7D07-EAAA-0035ED78D581}"/>
              </a:ext>
            </a:extLst>
          </p:cNvPr>
          <p:cNvSpPr>
            <a:spLocks noGrp="1"/>
          </p:cNvSpPr>
          <p:nvPr>
            <p:ph type="title" hasCustomPrompt="1"/>
          </p:nvPr>
        </p:nvSpPr>
        <p:spPr>
          <a:xfrm>
            <a:off x="695999" y="360000"/>
            <a:ext cx="6756441" cy="1800000"/>
          </a:xfrm>
        </p:spPr>
        <p:txBody>
          <a:bodyPr>
            <a:normAutofit/>
          </a:bodyPr>
          <a:lstStyle>
            <a:lvl1pPr>
              <a:defRPr lang="en-US" dirty="0">
                <a:solidFill>
                  <a:srgbClr val="322738"/>
                </a:solidFill>
              </a:defRPr>
            </a:lvl1pPr>
          </a:lstStyle>
          <a:p>
            <a:r>
              <a:rPr lang="en-US"/>
              <a:t>One column and 1/3 image slide header - B</a:t>
            </a:r>
          </a:p>
        </p:txBody>
      </p:sp>
      <p:sp>
        <p:nvSpPr>
          <p:cNvPr id="3" name="Content Placeholder 3">
            <a:extLst>
              <a:ext uri="{FF2B5EF4-FFF2-40B4-BE49-F238E27FC236}">
                <a16:creationId xmlns:a16="http://schemas.microsoft.com/office/drawing/2014/main" id="{BCDB9BED-8FB9-B06A-5F5F-A80D6047F966}"/>
              </a:ext>
            </a:extLst>
          </p:cNvPr>
          <p:cNvSpPr>
            <a:spLocks noGrp="1"/>
          </p:cNvSpPr>
          <p:nvPr>
            <p:ph sz="half" idx="11" hasCustomPrompt="1"/>
          </p:nvPr>
        </p:nvSpPr>
        <p:spPr>
          <a:xfrm>
            <a:off x="8129015" y="0"/>
            <a:ext cx="4062984" cy="6857998"/>
          </a:xfrm>
        </p:spPr>
        <p:txBody>
          <a:bodyPr>
            <a:normAutofit/>
          </a:bodyPr>
          <a:lstStyle>
            <a:lvl1pPr algn="l">
              <a:defRPr sz="2000">
                <a:solidFill>
                  <a:srgbClr val="331542"/>
                </a:solidFill>
              </a:defRPr>
            </a:lvl1pPr>
            <a:lvl2pPr algn="l">
              <a:defRPr sz="2000">
                <a:solidFill>
                  <a:schemeClr val="bg1"/>
                </a:solidFill>
              </a:defRPr>
            </a:lvl2pPr>
          </a:lstStyle>
          <a:p>
            <a:pPr lvl="0"/>
            <a:r>
              <a:rPr lang="en-US"/>
              <a:t>Click here to replace image.</a:t>
            </a:r>
          </a:p>
        </p:txBody>
      </p:sp>
    </p:spTree>
    <p:extLst>
      <p:ext uri="{BB962C8B-B14F-4D97-AF65-F5344CB8AC3E}">
        <p14:creationId xmlns:p14="http://schemas.microsoft.com/office/powerpoint/2010/main" val="40931357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e column and 1/2 image (R) slide 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4D58C2-BAF1-8357-B37B-9D0862A9DC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15425" y="6542706"/>
            <a:ext cx="1941150" cy="90586"/>
          </a:xfrm>
          <a:prstGeom prst="rect">
            <a:avLst/>
          </a:prstGeom>
        </p:spPr>
      </p:pic>
      <p:sp>
        <p:nvSpPr>
          <p:cNvPr id="3" name="Content Placeholder 3">
            <a:extLst>
              <a:ext uri="{FF2B5EF4-FFF2-40B4-BE49-F238E27FC236}">
                <a16:creationId xmlns:a16="http://schemas.microsoft.com/office/drawing/2014/main" id="{E734BC64-5CEE-5611-30E8-E36D940AC460}"/>
              </a:ext>
            </a:extLst>
          </p:cNvPr>
          <p:cNvSpPr>
            <a:spLocks noGrp="1"/>
          </p:cNvSpPr>
          <p:nvPr>
            <p:ph sz="half" idx="10" hasCustomPrompt="1"/>
          </p:nvPr>
        </p:nvSpPr>
        <p:spPr>
          <a:xfrm>
            <a:off x="695999" y="2343087"/>
            <a:ext cx="5040001" cy="3974913"/>
          </a:xfrm>
        </p:spPr>
        <p:txBody>
          <a:bodyPr>
            <a:normAutofit/>
          </a:bodyPr>
          <a:lstStyle>
            <a:lvl1pPr algn="l">
              <a:defRPr sz="2000">
                <a:solidFill>
                  <a:srgbClr val="331542"/>
                </a:solidFill>
              </a:defRPr>
            </a:lvl1pPr>
            <a:lvl2pPr algn="l">
              <a:defRPr sz="2000">
                <a:solidFill>
                  <a:srgbClr val="331542"/>
                </a:solidFill>
              </a:defRPr>
            </a:lvl2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here to edit.</a:t>
            </a:r>
          </a:p>
        </p:txBody>
      </p:sp>
      <p:pic>
        <p:nvPicPr>
          <p:cNvPr id="6" name="Picture 5">
            <a:extLst>
              <a:ext uri="{FF2B5EF4-FFF2-40B4-BE49-F238E27FC236}">
                <a16:creationId xmlns:a16="http://schemas.microsoft.com/office/drawing/2014/main" id="{112C2811-9C0F-C3D5-37DC-0BB10487867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096000" y="0"/>
            <a:ext cx="6096000" cy="6858000"/>
          </a:xfrm>
          <a:prstGeom prst="rect">
            <a:avLst/>
          </a:prstGeom>
        </p:spPr>
      </p:pic>
      <p:sp>
        <p:nvSpPr>
          <p:cNvPr id="10" name="Title 1">
            <a:extLst>
              <a:ext uri="{FF2B5EF4-FFF2-40B4-BE49-F238E27FC236}">
                <a16:creationId xmlns:a16="http://schemas.microsoft.com/office/drawing/2014/main" id="{97C73226-F7D7-DB5B-A488-D90690B93196}"/>
              </a:ext>
            </a:extLst>
          </p:cNvPr>
          <p:cNvSpPr>
            <a:spLocks noGrp="1"/>
          </p:cNvSpPr>
          <p:nvPr>
            <p:ph type="title" hasCustomPrompt="1"/>
          </p:nvPr>
        </p:nvSpPr>
        <p:spPr>
          <a:xfrm>
            <a:off x="695999" y="360000"/>
            <a:ext cx="5040001" cy="1800000"/>
          </a:xfrm>
        </p:spPr>
        <p:txBody>
          <a:bodyPr anchor="ctr" anchorCtr="0">
            <a:normAutofit/>
          </a:bodyPr>
          <a:lstStyle>
            <a:lvl1pPr>
              <a:defRPr sz="3600">
                <a:solidFill>
                  <a:srgbClr val="331542"/>
                </a:solidFill>
              </a:defRPr>
            </a:lvl1pPr>
          </a:lstStyle>
          <a:p>
            <a:r>
              <a:rPr lang="en-US"/>
              <a:t>One column and ½ image (R) slide header - A</a:t>
            </a:r>
          </a:p>
        </p:txBody>
      </p:sp>
      <p:sp>
        <p:nvSpPr>
          <p:cNvPr id="2" name="Content Placeholder 3">
            <a:extLst>
              <a:ext uri="{FF2B5EF4-FFF2-40B4-BE49-F238E27FC236}">
                <a16:creationId xmlns:a16="http://schemas.microsoft.com/office/drawing/2014/main" id="{B80A9F5D-AB1D-B46D-D7D7-C24DA96CE1B9}"/>
              </a:ext>
            </a:extLst>
          </p:cNvPr>
          <p:cNvSpPr>
            <a:spLocks noGrp="1"/>
          </p:cNvSpPr>
          <p:nvPr>
            <p:ph sz="half" idx="11" hasCustomPrompt="1"/>
          </p:nvPr>
        </p:nvSpPr>
        <p:spPr>
          <a:xfrm>
            <a:off x="6096000" y="0"/>
            <a:ext cx="6095999" cy="6857998"/>
          </a:xfrm>
        </p:spPr>
        <p:txBody>
          <a:bodyPr>
            <a:normAutofit/>
          </a:bodyPr>
          <a:lstStyle>
            <a:lvl1pPr algn="l">
              <a:defRPr sz="2000">
                <a:solidFill>
                  <a:schemeClr val="bg1"/>
                </a:solidFill>
              </a:defRPr>
            </a:lvl1pPr>
            <a:lvl2pPr algn="l">
              <a:defRPr sz="2000">
                <a:solidFill>
                  <a:schemeClr val="bg1"/>
                </a:solidFill>
              </a:defRPr>
            </a:lvl2pPr>
          </a:lstStyle>
          <a:p>
            <a:pPr lvl="0"/>
            <a:r>
              <a:rPr lang="en-US"/>
              <a:t>Click here to replace image.</a:t>
            </a:r>
          </a:p>
        </p:txBody>
      </p:sp>
    </p:spTree>
    <p:extLst>
      <p:ext uri="{BB962C8B-B14F-4D97-AF65-F5344CB8AC3E}">
        <p14:creationId xmlns:p14="http://schemas.microsoft.com/office/powerpoint/2010/main" val="16411304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ne column and 1/2 image (R) slide B">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4D58C2-BAF1-8357-B37B-9D0862A9DC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15425" y="6542706"/>
            <a:ext cx="1941150" cy="90586"/>
          </a:xfrm>
          <a:prstGeom prst="rect">
            <a:avLst/>
          </a:prstGeom>
        </p:spPr>
      </p:pic>
      <p:sp>
        <p:nvSpPr>
          <p:cNvPr id="3" name="Content Placeholder 3">
            <a:extLst>
              <a:ext uri="{FF2B5EF4-FFF2-40B4-BE49-F238E27FC236}">
                <a16:creationId xmlns:a16="http://schemas.microsoft.com/office/drawing/2014/main" id="{E734BC64-5CEE-5611-30E8-E36D940AC460}"/>
              </a:ext>
            </a:extLst>
          </p:cNvPr>
          <p:cNvSpPr>
            <a:spLocks noGrp="1"/>
          </p:cNvSpPr>
          <p:nvPr>
            <p:ph sz="half" idx="10" hasCustomPrompt="1"/>
          </p:nvPr>
        </p:nvSpPr>
        <p:spPr>
          <a:xfrm>
            <a:off x="695999" y="2343087"/>
            <a:ext cx="5040001" cy="3974913"/>
          </a:xfrm>
        </p:spPr>
        <p:txBody>
          <a:bodyPr>
            <a:normAutofit/>
          </a:bodyPr>
          <a:lstStyle>
            <a:lvl1pPr algn="l">
              <a:defRPr sz="2000">
                <a:solidFill>
                  <a:srgbClr val="331542"/>
                </a:solidFill>
              </a:defRPr>
            </a:lvl1pPr>
            <a:lvl2pPr algn="l">
              <a:defRPr sz="2000">
                <a:solidFill>
                  <a:srgbClr val="331542"/>
                </a:solidFill>
              </a:defRPr>
            </a:lvl2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here to edit.</a:t>
            </a:r>
          </a:p>
        </p:txBody>
      </p:sp>
      <p:pic>
        <p:nvPicPr>
          <p:cNvPr id="6" name="Picture 5" descr="A person with red hair and beard standing in front of a mural&#10;&#10;Description automatically generated">
            <a:extLst>
              <a:ext uri="{FF2B5EF4-FFF2-40B4-BE49-F238E27FC236}">
                <a16:creationId xmlns:a16="http://schemas.microsoft.com/office/drawing/2014/main" id="{112C2811-9C0F-C3D5-37DC-0BB1048786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sp>
        <p:nvSpPr>
          <p:cNvPr id="10" name="Title 1">
            <a:extLst>
              <a:ext uri="{FF2B5EF4-FFF2-40B4-BE49-F238E27FC236}">
                <a16:creationId xmlns:a16="http://schemas.microsoft.com/office/drawing/2014/main" id="{97C73226-F7D7-DB5B-A488-D90690B93196}"/>
              </a:ext>
            </a:extLst>
          </p:cNvPr>
          <p:cNvSpPr>
            <a:spLocks noGrp="1"/>
          </p:cNvSpPr>
          <p:nvPr>
            <p:ph type="title" hasCustomPrompt="1"/>
          </p:nvPr>
        </p:nvSpPr>
        <p:spPr>
          <a:xfrm>
            <a:off x="695999" y="360000"/>
            <a:ext cx="5040001" cy="1800000"/>
          </a:xfrm>
        </p:spPr>
        <p:txBody>
          <a:bodyPr anchor="ctr" anchorCtr="0">
            <a:normAutofit/>
          </a:bodyPr>
          <a:lstStyle>
            <a:lvl1pPr>
              <a:defRPr sz="3600">
                <a:solidFill>
                  <a:srgbClr val="331542"/>
                </a:solidFill>
              </a:defRPr>
            </a:lvl1pPr>
          </a:lstStyle>
          <a:p>
            <a:r>
              <a:rPr lang="en-US"/>
              <a:t>One column and ½ image (R) slide header - B</a:t>
            </a:r>
          </a:p>
        </p:txBody>
      </p:sp>
      <p:sp>
        <p:nvSpPr>
          <p:cNvPr id="2" name="Content Placeholder 3">
            <a:extLst>
              <a:ext uri="{FF2B5EF4-FFF2-40B4-BE49-F238E27FC236}">
                <a16:creationId xmlns:a16="http://schemas.microsoft.com/office/drawing/2014/main" id="{D43F8FC3-5515-109B-2A62-206BB75D6D3D}"/>
              </a:ext>
            </a:extLst>
          </p:cNvPr>
          <p:cNvSpPr>
            <a:spLocks noGrp="1"/>
          </p:cNvSpPr>
          <p:nvPr>
            <p:ph sz="half" idx="11" hasCustomPrompt="1"/>
          </p:nvPr>
        </p:nvSpPr>
        <p:spPr>
          <a:xfrm>
            <a:off x="6096000" y="0"/>
            <a:ext cx="6095999" cy="6857998"/>
          </a:xfrm>
        </p:spPr>
        <p:txBody>
          <a:bodyPr>
            <a:normAutofit/>
          </a:bodyPr>
          <a:lstStyle>
            <a:lvl1pPr algn="l">
              <a:defRPr sz="2000">
                <a:solidFill>
                  <a:schemeClr val="bg1"/>
                </a:solidFill>
              </a:defRPr>
            </a:lvl1pPr>
            <a:lvl2pPr algn="l">
              <a:defRPr sz="2000">
                <a:solidFill>
                  <a:schemeClr val="bg1"/>
                </a:solidFill>
              </a:defRPr>
            </a:lvl2pPr>
          </a:lstStyle>
          <a:p>
            <a:pPr lvl="0"/>
            <a:r>
              <a:rPr lang="en-US"/>
              <a:t>Click here to replace image.</a:t>
            </a:r>
          </a:p>
        </p:txBody>
      </p:sp>
    </p:spTree>
    <p:extLst>
      <p:ext uri="{BB962C8B-B14F-4D97-AF65-F5344CB8AC3E}">
        <p14:creationId xmlns:p14="http://schemas.microsoft.com/office/powerpoint/2010/main" val="1076788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EBF4755-0F75-4418-E3D1-8F17B3051F0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810796" y="5166000"/>
            <a:ext cx="1941204" cy="1296000"/>
          </a:xfrm>
          <a:prstGeom prst="rect">
            <a:avLst/>
          </a:prstGeom>
        </p:spPr>
      </p:pic>
      <p:sp>
        <p:nvSpPr>
          <p:cNvPr id="15" name="Subtitle 2">
            <a:extLst>
              <a:ext uri="{FF2B5EF4-FFF2-40B4-BE49-F238E27FC236}">
                <a16:creationId xmlns:a16="http://schemas.microsoft.com/office/drawing/2014/main" id="{B90387B7-45B7-283A-4E4F-96E2A465B9E4}"/>
              </a:ext>
            </a:extLst>
          </p:cNvPr>
          <p:cNvSpPr>
            <a:spLocks noGrp="1"/>
          </p:cNvSpPr>
          <p:nvPr>
            <p:ph type="subTitle" idx="1" hasCustomPrompt="1"/>
          </p:nvPr>
        </p:nvSpPr>
        <p:spPr>
          <a:xfrm>
            <a:off x="719997" y="3833090"/>
            <a:ext cx="5376003" cy="2628909"/>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here to edit, subtitle/date.</a:t>
            </a:r>
          </a:p>
        </p:txBody>
      </p:sp>
      <p:sp>
        <p:nvSpPr>
          <p:cNvPr id="16" name="Title 1">
            <a:extLst>
              <a:ext uri="{FF2B5EF4-FFF2-40B4-BE49-F238E27FC236}">
                <a16:creationId xmlns:a16="http://schemas.microsoft.com/office/drawing/2014/main" id="{1DEC7C9B-7480-D461-A186-A75F90D60826}"/>
              </a:ext>
            </a:extLst>
          </p:cNvPr>
          <p:cNvSpPr>
            <a:spLocks noGrp="1"/>
          </p:cNvSpPr>
          <p:nvPr>
            <p:ph type="title" hasCustomPrompt="1"/>
          </p:nvPr>
        </p:nvSpPr>
        <p:spPr>
          <a:xfrm>
            <a:off x="719999" y="358015"/>
            <a:ext cx="8090798" cy="3070986"/>
          </a:xfrm>
        </p:spPr>
        <p:txBody>
          <a:bodyPr>
            <a:normAutofit/>
          </a:bodyPr>
          <a:lstStyle>
            <a:lvl1pPr>
              <a:defRPr sz="4000">
                <a:solidFill>
                  <a:schemeClr val="bg1"/>
                </a:solidFill>
              </a:defRPr>
            </a:lvl1pPr>
          </a:lstStyle>
          <a:p>
            <a:r>
              <a:rPr lang="en-US"/>
              <a:t>Presentation cover title - B</a:t>
            </a:r>
          </a:p>
        </p:txBody>
      </p:sp>
    </p:spTree>
    <p:extLst>
      <p:ext uri="{BB962C8B-B14F-4D97-AF65-F5344CB8AC3E}">
        <p14:creationId xmlns:p14="http://schemas.microsoft.com/office/powerpoint/2010/main" val="18936472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column and 1/2 image (L) slide A">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2C2811-9C0F-C3D5-37DC-0BB10487867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6096000" cy="6858000"/>
          </a:xfrm>
          <a:prstGeom prst="rect">
            <a:avLst/>
          </a:prstGeom>
        </p:spPr>
      </p:pic>
      <p:sp>
        <p:nvSpPr>
          <p:cNvPr id="3" name="Content Placeholder 3">
            <a:extLst>
              <a:ext uri="{FF2B5EF4-FFF2-40B4-BE49-F238E27FC236}">
                <a16:creationId xmlns:a16="http://schemas.microsoft.com/office/drawing/2014/main" id="{E734BC64-5CEE-5611-30E8-E36D940AC460}"/>
              </a:ext>
            </a:extLst>
          </p:cNvPr>
          <p:cNvSpPr>
            <a:spLocks noGrp="1"/>
          </p:cNvSpPr>
          <p:nvPr>
            <p:ph sz="half" idx="10" hasCustomPrompt="1"/>
          </p:nvPr>
        </p:nvSpPr>
        <p:spPr>
          <a:xfrm>
            <a:off x="6456000" y="2343087"/>
            <a:ext cx="5040001" cy="3974913"/>
          </a:xfrm>
        </p:spPr>
        <p:txBody>
          <a:bodyPr>
            <a:normAutofit/>
          </a:bodyPr>
          <a:lstStyle>
            <a:lvl1pPr algn="l">
              <a:defRPr sz="2000">
                <a:solidFill>
                  <a:srgbClr val="331542"/>
                </a:solidFill>
              </a:defRPr>
            </a:lvl1pPr>
            <a:lvl2pPr algn="l">
              <a:defRPr sz="2000">
                <a:solidFill>
                  <a:srgbClr val="331542"/>
                </a:solidFill>
              </a:defRPr>
            </a:lvl2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here to edit.</a:t>
            </a:r>
          </a:p>
        </p:txBody>
      </p:sp>
      <p:sp>
        <p:nvSpPr>
          <p:cNvPr id="10" name="Title 1">
            <a:extLst>
              <a:ext uri="{FF2B5EF4-FFF2-40B4-BE49-F238E27FC236}">
                <a16:creationId xmlns:a16="http://schemas.microsoft.com/office/drawing/2014/main" id="{97C73226-F7D7-DB5B-A488-D90690B93196}"/>
              </a:ext>
            </a:extLst>
          </p:cNvPr>
          <p:cNvSpPr>
            <a:spLocks noGrp="1"/>
          </p:cNvSpPr>
          <p:nvPr>
            <p:ph type="title" hasCustomPrompt="1"/>
          </p:nvPr>
        </p:nvSpPr>
        <p:spPr>
          <a:xfrm>
            <a:off x="6456000" y="360000"/>
            <a:ext cx="5040001" cy="1800000"/>
          </a:xfrm>
        </p:spPr>
        <p:txBody>
          <a:bodyPr anchor="ctr" anchorCtr="0">
            <a:normAutofit/>
          </a:bodyPr>
          <a:lstStyle>
            <a:lvl1pPr>
              <a:defRPr sz="3600">
                <a:solidFill>
                  <a:srgbClr val="331542"/>
                </a:solidFill>
              </a:defRPr>
            </a:lvl1pPr>
          </a:lstStyle>
          <a:p>
            <a:r>
              <a:rPr lang="en-US"/>
              <a:t>One column and ½ image (L) slide header - A</a:t>
            </a:r>
          </a:p>
        </p:txBody>
      </p:sp>
      <p:sp>
        <p:nvSpPr>
          <p:cNvPr id="2" name="Content Placeholder 3">
            <a:extLst>
              <a:ext uri="{FF2B5EF4-FFF2-40B4-BE49-F238E27FC236}">
                <a16:creationId xmlns:a16="http://schemas.microsoft.com/office/drawing/2014/main" id="{8123D706-0E84-F13C-0F3D-0BD712BD1F9F}"/>
              </a:ext>
            </a:extLst>
          </p:cNvPr>
          <p:cNvSpPr>
            <a:spLocks noGrp="1"/>
          </p:cNvSpPr>
          <p:nvPr>
            <p:ph sz="half" idx="11" hasCustomPrompt="1"/>
          </p:nvPr>
        </p:nvSpPr>
        <p:spPr>
          <a:xfrm>
            <a:off x="0" y="0"/>
            <a:ext cx="6095999" cy="6857998"/>
          </a:xfrm>
        </p:spPr>
        <p:txBody>
          <a:bodyPr>
            <a:normAutofit/>
          </a:bodyPr>
          <a:lstStyle>
            <a:lvl1pPr algn="l">
              <a:defRPr sz="2000">
                <a:solidFill>
                  <a:schemeClr val="bg1"/>
                </a:solidFill>
              </a:defRPr>
            </a:lvl1pPr>
            <a:lvl2pPr algn="l">
              <a:defRPr sz="2000">
                <a:solidFill>
                  <a:schemeClr val="bg1"/>
                </a:solidFill>
              </a:defRPr>
            </a:lvl2pPr>
          </a:lstStyle>
          <a:p>
            <a:pPr lvl="0"/>
            <a:r>
              <a:rPr lang="en-US"/>
              <a:t>Click here to replace image.</a:t>
            </a:r>
          </a:p>
        </p:txBody>
      </p:sp>
    </p:spTree>
    <p:extLst>
      <p:ext uri="{BB962C8B-B14F-4D97-AF65-F5344CB8AC3E}">
        <p14:creationId xmlns:p14="http://schemas.microsoft.com/office/powerpoint/2010/main" val="1415452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ne column and 1/2 image (L) slide B">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2C2811-9C0F-C3D5-37DC-0BB10487867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6096000" cy="6858000"/>
          </a:xfrm>
          <a:prstGeom prst="rect">
            <a:avLst/>
          </a:prstGeom>
        </p:spPr>
      </p:pic>
      <p:sp>
        <p:nvSpPr>
          <p:cNvPr id="3" name="Content Placeholder 3">
            <a:extLst>
              <a:ext uri="{FF2B5EF4-FFF2-40B4-BE49-F238E27FC236}">
                <a16:creationId xmlns:a16="http://schemas.microsoft.com/office/drawing/2014/main" id="{E734BC64-5CEE-5611-30E8-E36D940AC460}"/>
              </a:ext>
            </a:extLst>
          </p:cNvPr>
          <p:cNvSpPr>
            <a:spLocks noGrp="1"/>
          </p:cNvSpPr>
          <p:nvPr>
            <p:ph sz="half" idx="10" hasCustomPrompt="1"/>
          </p:nvPr>
        </p:nvSpPr>
        <p:spPr>
          <a:xfrm>
            <a:off x="6456000" y="2343087"/>
            <a:ext cx="5040001" cy="3974913"/>
          </a:xfrm>
        </p:spPr>
        <p:txBody>
          <a:bodyPr>
            <a:normAutofit/>
          </a:bodyPr>
          <a:lstStyle>
            <a:lvl1pPr algn="l">
              <a:defRPr sz="2000">
                <a:solidFill>
                  <a:srgbClr val="331542"/>
                </a:solidFill>
              </a:defRPr>
            </a:lvl1pPr>
            <a:lvl2pPr algn="l">
              <a:defRPr sz="2000">
                <a:solidFill>
                  <a:srgbClr val="331542"/>
                </a:solidFill>
              </a:defRPr>
            </a:lvl2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here to edit.</a:t>
            </a:r>
          </a:p>
        </p:txBody>
      </p:sp>
      <p:sp>
        <p:nvSpPr>
          <p:cNvPr id="10" name="Title 1">
            <a:extLst>
              <a:ext uri="{FF2B5EF4-FFF2-40B4-BE49-F238E27FC236}">
                <a16:creationId xmlns:a16="http://schemas.microsoft.com/office/drawing/2014/main" id="{97C73226-F7D7-DB5B-A488-D90690B93196}"/>
              </a:ext>
            </a:extLst>
          </p:cNvPr>
          <p:cNvSpPr>
            <a:spLocks noGrp="1"/>
          </p:cNvSpPr>
          <p:nvPr>
            <p:ph type="title" hasCustomPrompt="1"/>
          </p:nvPr>
        </p:nvSpPr>
        <p:spPr>
          <a:xfrm>
            <a:off x="6456000" y="360000"/>
            <a:ext cx="5040001" cy="1800000"/>
          </a:xfrm>
        </p:spPr>
        <p:txBody>
          <a:bodyPr anchor="ctr" anchorCtr="0">
            <a:normAutofit/>
          </a:bodyPr>
          <a:lstStyle>
            <a:lvl1pPr>
              <a:defRPr sz="3600">
                <a:solidFill>
                  <a:srgbClr val="331542"/>
                </a:solidFill>
              </a:defRPr>
            </a:lvl1pPr>
          </a:lstStyle>
          <a:p>
            <a:r>
              <a:rPr lang="en-US"/>
              <a:t>One column and ½ image (L) slide header - B</a:t>
            </a:r>
          </a:p>
        </p:txBody>
      </p:sp>
      <p:sp>
        <p:nvSpPr>
          <p:cNvPr id="2" name="Content Placeholder 3">
            <a:extLst>
              <a:ext uri="{FF2B5EF4-FFF2-40B4-BE49-F238E27FC236}">
                <a16:creationId xmlns:a16="http://schemas.microsoft.com/office/drawing/2014/main" id="{67396887-0601-6AAE-671E-C89653642878}"/>
              </a:ext>
            </a:extLst>
          </p:cNvPr>
          <p:cNvSpPr>
            <a:spLocks noGrp="1"/>
          </p:cNvSpPr>
          <p:nvPr>
            <p:ph sz="half" idx="11" hasCustomPrompt="1"/>
          </p:nvPr>
        </p:nvSpPr>
        <p:spPr>
          <a:xfrm>
            <a:off x="0" y="0"/>
            <a:ext cx="6095999" cy="6857998"/>
          </a:xfrm>
        </p:spPr>
        <p:txBody>
          <a:bodyPr>
            <a:normAutofit/>
          </a:bodyPr>
          <a:lstStyle>
            <a:lvl1pPr algn="l">
              <a:defRPr sz="2000">
                <a:solidFill>
                  <a:schemeClr val="bg1"/>
                </a:solidFill>
              </a:defRPr>
            </a:lvl1pPr>
            <a:lvl2pPr algn="l">
              <a:defRPr sz="2000">
                <a:solidFill>
                  <a:schemeClr val="bg1"/>
                </a:solidFill>
              </a:defRPr>
            </a:lvl2pPr>
          </a:lstStyle>
          <a:p>
            <a:pPr lvl="0"/>
            <a:r>
              <a:rPr lang="en-US"/>
              <a:t>Click here to replace image.</a:t>
            </a:r>
          </a:p>
        </p:txBody>
      </p:sp>
    </p:spTree>
    <p:extLst>
      <p:ext uri="{BB962C8B-B14F-4D97-AF65-F5344CB8AC3E}">
        <p14:creationId xmlns:p14="http://schemas.microsoft.com/office/powerpoint/2010/main" val="41731108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ack cover end slide">
    <p:bg>
      <p:bgPr>
        <a:solidFill>
          <a:srgbClr val="5FC6CB"/>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9A460D-EEFF-F9D6-34B3-E6EDC3414190}"/>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rcRect/>
          <a:stretch/>
        </p:blipFill>
        <p:spPr>
          <a:xfrm>
            <a:off x="8129016" y="2570"/>
            <a:ext cx="4062984" cy="6852859"/>
          </a:xfrm>
          <a:prstGeom prst="rect">
            <a:avLst/>
          </a:prstGeom>
          <a:noFill/>
        </p:spPr>
      </p:pic>
      <p:pic>
        <p:nvPicPr>
          <p:cNvPr id="8" name="Picture 7" descr="A screenshot of a black background&#10;&#10;Description automatically generated">
            <a:extLst>
              <a:ext uri="{FF2B5EF4-FFF2-40B4-BE49-F238E27FC236}">
                <a16:creationId xmlns:a16="http://schemas.microsoft.com/office/drawing/2014/main" id="{D1DE8624-4E74-3E74-B71D-EEF01AA72B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5957" y="4673052"/>
            <a:ext cx="4968533" cy="1159324"/>
          </a:xfrm>
          <a:prstGeom prst="rect">
            <a:avLst/>
          </a:prstGeom>
        </p:spPr>
      </p:pic>
      <p:pic>
        <p:nvPicPr>
          <p:cNvPr id="10" name="Picture 9" descr="A black background with white text&#10;&#10;Description automatically generated">
            <a:extLst>
              <a:ext uri="{FF2B5EF4-FFF2-40B4-BE49-F238E27FC236}">
                <a16:creationId xmlns:a16="http://schemas.microsoft.com/office/drawing/2014/main" id="{628614C2-301D-BFAF-F50C-75C9E6E85D7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5958" y="1004748"/>
            <a:ext cx="6593306" cy="1180201"/>
          </a:xfrm>
          <a:prstGeom prst="rect">
            <a:avLst/>
          </a:prstGeom>
        </p:spPr>
      </p:pic>
    </p:spTree>
    <p:extLst>
      <p:ext uri="{BB962C8B-B14F-4D97-AF65-F5344CB8AC3E}">
        <p14:creationId xmlns:p14="http://schemas.microsoft.com/office/powerpoint/2010/main" val="30725706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Divider or new sect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97455A5-8E8A-4302-BEFC-CF8AF6C406C0}"/>
              </a:ext>
            </a:extLst>
          </p:cNvPr>
          <p:cNvSpPr>
            <a:spLocks noGrp="1"/>
          </p:cNvSpPr>
          <p:nvPr>
            <p:ph type="title" hasCustomPrompt="1"/>
          </p:nvPr>
        </p:nvSpPr>
        <p:spPr>
          <a:xfrm>
            <a:off x="487682" y="673114"/>
            <a:ext cx="6336000" cy="4744588"/>
          </a:xfrm>
        </p:spPr>
        <p:txBody>
          <a:bodyPr/>
          <a:lstStyle>
            <a:lvl1pPr>
              <a:defRPr>
                <a:solidFill>
                  <a:srgbClr val="5FC6CB"/>
                </a:solidFill>
              </a:defRPr>
            </a:lvl1pPr>
          </a:lstStyle>
          <a:p>
            <a:r>
              <a:rPr lang="en-US"/>
              <a:t>Divider or new section slide</a:t>
            </a:r>
          </a:p>
        </p:txBody>
      </p:sp>
      <p:sp>
        <p:nvSpPr>
          <p:cNvPr id="8" name="Text Placeholder 3">
            <a:extLst>
              <a:ext uri="{FF2B5EF4-FFF2-40B4-BE49-F238E27FC236}">
                <a16:creationId xmlns:a16="http://schemas.microsoft.com/office/drawing/2014/main" id="{043E204E-9A61-2001-C3D3-48236B73BFAB}"/>
              </a:ext>
            </a:extLst>
          </p:cNvPr>
          <p:cNvSpPr>
            <a:spLocks noGrp="1"/>
          </p:cNvSpPr>
          <p:nvPr>
            <p:ph type="body" sz="quarter" idx="11" hasCustomPrompt="1"/>
          </p:nvPr>
        </p:nvSpPr>
        <p:spPr>
          <a:xfrm>
            <a:off x="487682" y="5464886"/>
            <a:ext cx="6336000" cy="720000"/>
          </a:xfrm>
        </p:spPr>
        <p:txBody>
          <a:bodyPr>
            <a:normAutofit/>
          </a:bodyPr>
          <a:lstStyle>
            <a:lvl1pPr marL="0" indent="0" algn="l">
              <a:buNone/>
              <a:defRPr sz="2000">
                <a:solidFill>
                  <a:schemeClr val="bg1"/>
                </a:solidFill>
              </a:defRPr>
            </a:lvl1pPr>
          </a:lstStyle>
          <a:p>
            <a:r>
              <a:rPr lang="en-US"/>
              <a:t>This is your subtitle</a:t>
            </a:r>
          </a:p>
        </p:txBody>
      </p:sp>
    </p:spTree>
    <p:extLst>
      <p:ext uri="{BB962C8B-B14F-4D97-AF65-F5344CB8AC3E}">
        <p14:creationId xmlns:p14="http://schemas.microsoft.com/office/powerpoint/2010/main" val="40369298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1_Two column boxes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7680" y="396000"/>
            <a:ext cx="11255141" cy="1325563"/>
          </a:xfrm>
        </p:spPr>
        <p:txBody>
          <a:bodyPr/>
          <a:lstStyle>
            <a:lvl1pPr>
              <a:defRPr>
                <a:solidFill>
                  <a:srgbClr val="5FC6CB"/>
                </a:solidFill>
              </a:defRPr>
            </a:lvl1pPr>
          </a:lstStyle>
          <a:p>
            <a:r>
              <a:rPr lang="en-US"/>
              <a:t>Content slide columns header </a:t>
            </a:r>
          </a:p>
        </p:txBody>
      </p:sp>
      <p:sp>
        <p:nvSpPr>
          <p:cNvPr id="3" name="Content Placeholder 2"/>
          <p:cNvSpPr>
            <a:spLocks noGrp="1"/>
          </p:cNvSpPr>
          <p:nvPr>
            <p:ph sz="half" idx="1"/>
          </p:nvPr>
        </p:nvSpPr>
        <p:spPr>
          <a:xfrm>
            <a:off x="487680" y="1825625"/>
            <a:ext cx="5400000" cy="4351338"/>
          </a:xfrm>
        </p:spPr>
        <p:txBody>
          <a:body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6342821" y="1825625"/>
            <a:ext cx="5400000" cy="4351338"/>
          </a:xfrm>
        </p:spPr>
        <p:txBody>
          <a:bodyPr/>
          <a:lstStyle/>
          <a:p>
            <a:pPr lvl="0"/>
            <a:r>
              <a:rPr lang="en-US"/>
              <a:t>Click to edit Master text styles</a:t>
            </a:r>
          </a:p>
          <a:p>
            <a:pPr lvl="1"/>
            <a:r>
              <a:rPr lang="en-US"/>
              <a:t>Second level</a:t>
            </a:r>
          </a:p>
        </p:txBody>
      </p:sp>
      <p:pic>
        <p:nvPicPr>
          <p:cNvPr id="5" name="Picture 4">
            <a:extLst>
              <a:ext uri="{FF2B5EF4-FFF2-40B4-BE49-F238E27FC236}">
                <a16:creationId xmlns:a16="http://schemas.microsoft.com/office/drawing/2014/main" id="{8ACB5B27-5291-C8BA-12A5-B96F172C1ED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87680" y="6631504"/>
            <a:ext cx="1864995" cy="85325"/>
          </a:xfrm>
          <a:prstGeom prst="rect">
            <a:avLst/>
          </a:prstGeom>
        </p:spPr>
      </p:pic>
      <p:pic>
        <p:nvPicPr>
          <p:cNvPr id="6" name="Picture 5" descr="A black and white image of a person's face&#10;&#10;Description automatically generated with low confidence">
            <a:extLst>
              <a:ext uri="{FF2B5EF4-FFF2-40B4-BE49-F238E27FC236}">
                <a16:creationId xmlns:a16="http://schemas.microsoft.com/office/drawing/2014/main" id="{C0A14F5A-EB9C-7B42-4CE8-3338793C2DA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27438" y="0"/>
            <a:ext cx="1764562" cy="1484556"/>
          </a:xfrm>
          <a:prstGeom prst="rect">
            <a:avLst/>
          </a:prstGeom>
        </p:spPr>
      </p:pic>
    </p:spTree>
    <p:extLst>
      <p:ext uri="{BB962C8B-B14F-4D97-AF65-F5344CB8AC3E}">
        <p14:creationId xmlns:p14="http://schemas.microsoft.com/office/powerpoint/2010/main" val="3646902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EBF4755-0F75-4418-E3D1-8F17B3051F0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810796" y="5166000"/>
            <a:ext cx="1941204" cy="1296000"/>
          </a:xfrm>
          <a:prstGeom prst="rect">
            <a:avLst/>
          </a:prstGeom>
        </p:spPr>
      </p:pic>
      <p:sp>
        <p:nvSpPr>
          <p:cNvPr id="15" name="Subtitle 2">
            <a:extLst>
              <a:ext uri="{FF2B5EF4-FFF2-40B4-BE49-F238E27FC236}">
                <a16:creationId xmlns:a16="http://schemas.microsoft.com/office/drawing/2014/main" id="{B90387B7-45B7-283A-4E4F-96E2A465B9E4}"/>
              </a:ext>
            </a:extLst>
          </p:cNvPr>
          <p:cNvSpPr>
            <a:spLocks noGrp="1"/>
          </p:cNvSpPr>
          <p:nvPr>
            <p:ph type="subTitle" idx="1" hasCustomPrompt="1"/>
          </p:nvPr>
        </p:nvSpPr>
        <p:spPr>
          <a:xfrm>
            <a:off x="719997" y="3833090"/>
            <a:ext cx="5376003" cy="2628909"/>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here to edit, subtitle/date.</a:t>
            </a:r>
          </a:p>
        </p:txBody>
      </p:sp>
      <p:sp>
        <p:nvSpPr>
          <p:cNvPr id="16" name="Title 1">
            <a:extLst>
              <a:ext uri="{FF2B5EF4-FFF2-40B4-BE49-F238E27FC236}">
                <a16:creationId xmlns:a16="http://schemas.microsoft.com/office/drawing/2014/main" id="{1DEC7C9B-7480-D461-A186-A75F90D60826}"/>
              </a:ext>
            </a:extLst>
          </p:cNvPr>
          <p:cNvSpPr>
            <a:spLocks noGrp="1"/>
          </p:cNvSpPr>
          <p:nvPr>
            <p:ph type="title" hasCustomPrompt="1"/>
          </p:nvPr>
        </p:nvSpPr>
        <p:spPr>
          <a:xfrm>
            <a:off x="719999" y="358015"/>
            <a:ext cx="8090798" cy="3070986"/>
          </a:xfrm>
        </p:spPr>
        <p:txBody>
          <a:bodyPr>
            <a:normAutofit/>
          </a:bodyPr>
          <a:lstStyle>
            <a:lvl1pPr>
              <a:defRPr sz="4000">
                <a:solidFill>
                  <a:schemeClr val="bg1"/>
                </a:solidFill>
              </a:defRPr>
            </a:lvl1pPr>
          </a:lstStyle>
          <a:p>
            <a:r>
              <a:rPr lang="en-US"/>
              <a:t>Presentation cover title - C</a:t>
            </a:r>
          </a:p>
        </p:txBody>
      </p:sp>
    </p:spTree>
    <p:extLst>
      <p:ext uri="{BB962C8B-B14F-4D97-AF65-F5344CB8AC3E}">
        <p14:creationId xmlns:p14="http://schemas.microsoft.com/office/powerpoint/2010/main" val="42318405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ver slide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EBF4755-0F75-4418-E3D1-8F17B3051F0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810796" y="5166000"/>
            <a:ext cx="1941204" cy="1296000"/>
          </a:xfrm>
          <a:prstGeom prst="rect">
            <a:avLst/>
          </a:prstGeom>
        </p:spPr>
      </p:pic>
      <p:sp>
        <p:nvSpPr>
          <p:cNvPr id="15" name="Subtitle 2">
            <a:extLst>
              <a:ext uri="{FF2B5EF4-FFF2-40B4-BE49-F238E27FC236}">
                <a16:creationId xmlns:a16="http://schemas.microsoft.com/office/drawing/2014/main" id="{B90387B7-45B7-283A-4E4F-96E2A465B9E4}"/>
              </a:ext>
            </a:extLst>
          </p:cNvPr>
          <p:cNvSpPr>
            <a:spLocks noGrp="1"/>
          </p:cNvSpPr>
          <p:nvPr>
            <p:ph type="subTitle" idx="1" hasCustomPrompt="1"/>
          </p:nvPr>
        </p:nvSpPr>
        <p:spPr>
          <a:xfrm>
            <a:off x="719997" y="3833090"/>
            <a:ext cx="5376003" cy="2628909"/>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here to edit, subtitle/date.</a:t>
            </a:r>
          </a:p>
        </p:txBody>
      </p:sp>
      <p:sp>
        <p:nvSpPr>
          <p:cNvPr id="16" name="Title 1">
            <a:extLst>
              <a:ext uri="{FF2B5EF4-FFF2-40B4-BE49-F238E27FC236}">
                <a16:creationId xmlns:a16="http://schemas.microsoft.com/office/drawing/2014/main" id="{1DEC7C9B-7480-D461-A186-A75F90D60826}"/>
              </a:ext>
            </a:extLst>
          </p:cNvPr>
          <p:cNvSpPr>
            <a:spLocks noGrp="1"/>
          </p:cNvSpPr>
          <p:nvPr>
            <p:ph type="title" hasCustomPrompt="1"/>
          </p:nvPr>
        </p:nvSpPr>
        <p:spPr>
          <a:xfrm>
            <a:off x="719999" y="358015"/>
            <a:ext cx="8090798" cy="3070986"/>
          </a:xfrm>
        </p:spPr>
        <p:txBody>
          <a:bodyPr>
            <a:normAutofit/>
          </a:bodyPr>
          <a:lstStyle>
            <a:lvl1pPr>
              <a:defRPr sz="4000">
                <a:solidFill>
                  <a:schemeClr val="bg1"/>
                </a:solidFill>
              </a:defRPr>
            </a:lvl1pPr>
          </a:lstStyle>
          <a:p>
            <a:r>
              <a:rPr lang="en-US"/>
              <a:t>Presentation cover title - C</a:t>
            </a:r>
          </a:p>
        </p:txBody>
      </p:sp>
    </p:spTree>
    <p:extLst>
      <p:ext uri="{BB962C8B-B14F-4D97-AF65-F5344CB8AC3E}">
        <p14:creationId xmlns:p14="http://schemas.microsoft.com/office/powerpoint/2010/main" val="42466463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rakia and waiata slide">
    <p:bg>
      <p:bgPr>
        <a:solidFill>
          <a:srgbClr val="9B1B1F"/>
        </a:solidFill>
        <a:effectLst/>
      </p:bgPr>
    </p:bg>
    <p:spTree>
      <p:nvGrpSpPr>
        <p:cNvPr id="1" name=""/>
        <p:cNvGrpSpPr/>
        <p:nvPr/>
      </p:nvGrpSpPr>
      <p:grpSpPr>
        <a:xfrm>
          <a:off x="0" y="0"/>
          <a:ext cx="0" cy="0"/>
          <a:chOff x="0" y="0"/>
          <a:chExt cx="0" cy="0"/>
        </a:xfrm>
      </p:grpSpPr>
      <p:sp>
        <p:nvSpPr>
          <p:cNvPr id="13" name="Content Placeholder 3">
            <a:extLst>
              <a:ext uri="{FF2B5EF4-FFF2-40B4-BE49-F238E27FC236}">
                <a16:creationId xmlns:a16="http://schemas.microsoft.com/office/drawing/2014/main" id="{1F9F04C7-511F-4AD3-9E03-B2212A7143C2}"/>
              </a:ext>
            </a:extLst>
          </p:cNvPr>
          <p:cNvSpPr>
            <a:spLocks noGrp="1"/>
          </p:cNvSpPr>
          <p:nvPr>
            <p:ph sz="half" idx="2" hasCustomPrompt="1"/>
          </p:nvPr>
        </p:nvSpPr>
        <p:spPr>
          <a:xfrm>
            <a:off x="1634141" y="1984629"/>
            <a:ext cx="4896000" cy="4333371"/>
          </a:xfrm>
        </p:spPr>
        <p:txBody>
          <a:bodyPr>
            <a:normAutofit/>
          </a:bodyPr>
          <a:lstStyle>
            <a:lvl1pPr>
              <a:defRPr sz="2000">
                <a:solidFill>
                  <a:schemeClr val="bg1"/>
                </a:solidFill>
              </a:defRPr>
            </a:lvl1pPr>
            <a:lvl2pPr>
              <a:defRPr sz="2000">
                <a:solidFill>
                  <a:schemeClr val="bg1"/>
                </a:solidFill>
              </a:defRPr>
            </a:lvl2pPr>
          </a:lstStyle>
          <a:p>
            <a:pPr lvl="0"/>
            <a:r>
              <a:rPr lang="en-US"/>
              <a:t>Click here to edit, </a:t>
            </a:r>
            <a:r>
              <a:rPr lang="en-NZ"/>
              <a:t>Karakia and </a:t>
            </a:r>
            <a:r>
              <a:rPr lang="mi-NZ"/>
              <a:t>waiata Te Reo slide.</a:t>
            </a:r>
          </a:p>
        </p:txBody>
      </p:sp>
      <p:sp>
        <p:nvSpPr>
          <p:cNvPr id="7" name="Content Placeholder 3">
            <a:extLst>
              <a:ext uri="{FF2B5EF4-FFF2-40B4-BE49-F238E27FC236}">
                <a16:creationId xmlns:a16="http://schemas.microsoft.com/office/drawing/2014/main" id="{041B749A-DF4D-7403-43C4-09C1D81789DA}"/>
              </a:ext>
            </a:extLst>
          </p:cNvPr>
          <p:cNvSpPr>
            <a:spLocks noGrp="1"/>
          </p:cNvSpPr>
          <p:nvPr>
            <p:ph sz="half" idx="10" hasCustomPrompt="1"/>
          </p:nvPr>
        </p:nvSpPr>
        <p:spPr>
          <a:xfrm>
            <a:off x="6765150" y="1984629"/>
            <a:ext cx="4896000" cy="4333370"/>
          </a:xfrm>
        </p:spPr>
        <p:txBody>
          <a:bodyPr>
            <a:normAutofit/>
          </a:bodyPr>
          <a:lstStyle>
            <a:lvl1pPr>
              <a:defRPr sz="2000">
                <a:solidFill>
                  <a:schemeClr val="bg1"/>
                </a:solidFill>
              </a:defRPr>
            </a:lvl1pPr>
            <a:lvl2pPr>
              <a:defRPr sz="2000">
                <a:solidFill>
                  <a:schemeClr val="bg1"/>
                </a:solidFill>
              </a:defRPr>
            </a:lvl2pPr>
          </a:lstStyle>
          <a:p>
            <a:pPr lvl="0"/>
            <a:r>
              <a:rPr lang="en-US"/>
              <a:t>Click here to edit, </a:t>
            </a:r>
            <a:r>
              <a:rPr lang="en-NZ"/>
              <a:t>Karakia and </a:t>
            </a:r>
            <a:r>
              <a:rPr lang="mi-NZ"/>
              <a:t>waiata English slide.</a:t>
            </a:r>
          </a:p>
        </p:txBody>
      </p:sp>
      <p:pic>
        <p:nvPicPr>
          <p:cNvPr id="11" name="Picture 10" descr="A red and black design&#10;&#10;Description automatically generated">
            <a:extLst>
              <a:ext uri="{FF2B5EF4-FFF2-40B4-BE49-F238E27FC236}">
                <a16:creationId xmlns:a16="http://schemas.microsoft.com/office/drawing/2014/main" id="{53D9AB81-C1B5-31CC-3831-124DF0AA83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2248" cy="6858000"/>
          </a:xfrm>
          <a:prstGeom prst="rect">
            <a:avLst/>
          </a:prstGeom>
        </p:spPr>
      </p:pic>
      <p:sp>
        <p:nvSpPr>
          <p:cNvPr id="3" name="Title 1">
            <a:extLst>
              <a:ext uri="{FF2B5EF4-FFF2-40B4-BE49-F238E27FC236}">
                <a16:creationId xmlns:a16="http://schemas.microsoft.com/office/drawing/2014/main" id="{7DD638FE-7B4E-11E8-2A94-02B02BAC86A9}"/>
              </a:ext>
            </a:extLst>
          </p:cNvPr>
          <p:cNvSpPr>
            <a:spLocks noGrp="1"/>
          </p:cNvSpPr>
          <p:nvPr>
            <p:ph type="title" hasCustomPrompt="1"/>
          </p:nvPr>
        </p:nvSpPr>
        <p:spPr>
          <a:xfrm>
            <a:off x="1634141" y="360000"/>
            <a:ext cx="10080000" cy="1441542"/>
          </a:xfrm>
        </p:spPr>
        <p:txBody>
          <a:bodyPr>
            <a:normAutofit/>
          </a:bodyPr>
          <a:lstStyle>
            <a:lvl1pPr>
              <a:defRPr sz="3600">
                <a:solidFill>
                  <a:schemeClr val="bg1"/>
                </a:solidFill>
              </a:defRPr>
            </a:lvl1pPr>
          </a:lstStyle>
          <a:p>
            <a:r>
              <a:rPr lang="en-NZ"/>
              <a:t>Karakia and </a:t>
            </a:r>
            <a:r>
              <a:rPr lang="mi-NZ"/>
              <a:t>waiata </a:t>
            </a:r>
            <a:r>
              <a:rPr lang="en-US"/>
              <a:t>slide header</a:t>
            </a:r>
          </a:p>
        </p:txBody>
      </p:sp>
      <p:pic>
        <p:nvPicPr>
          <p:cNvPr id="5" name="Picture 4">
            <a:extLst>
              <a:ext uri="{FF2B5EF4-FFF2-40B4-BE49-F238E27FC236}">
                <a16:creationId xmlns:a16="http://schemas.microsoft.com/office/drawing/2014/main" id="{C717FD9B-9FAE-8362-2581-0AF4A71668F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634141" y="6542706"/>
            <a:ext cx="1941150" cy="90587"/>
          </a:xfrm>
          <a:prstGeom prst="rect">
            <a:avLst/>
          </a:prstGeom>
        </p:spPr>
      </p:pic>
    </p:spTree>
    <p:extLst>
      <p:ext uri="{BB962C8B-B14F-4D97-AF65-F5344CB8AC3E}">
        <p14:creationId xmlns:p14="http://schemas.microsoft.com/office/powerpoint/2010/main" val="345064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and alternative slide ">
    <p:bg>
      <p:bgPr>
        <a:solidFill>
          <a:srgbClr val="4C637A"/>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08D2DA1-EBAE-0441-A3D7-3EF0213D7E43}"/>
              </a:ext>
            </a:extLst>
          </p:cNvPr>
          <p:cNvSpPr>
            <a:spLocks noGrp="1"/>
          </p:cNvSpPr>
          <p:nvPr>
            <p:ph type="title" hasCustomPrompt="1"/>
          </p:nvPr>
        </p:nvSpPr>
        <p:spPr>
          <a:xfrm>
            <a:off x="696000" y="360000"/>
            <a:ext cx="10800000" cy="1441542"/>
          </a:xfrm>
        </p:spPr>
        <p:txBody>
          <a:bodyPr>
            <a:normAutofit/>
          </a:bodyPr>
          <a:lstStyle>
            <a:lvl1pPr>
              <a:defRPr sz="3600">
                <a:solidFill>
                  <a:srgbClr val="5FC6CB"/>
                </a:solidFill>
              </a:defRPr>
            </a:lvl1pPr>
          </a:lstStyle>
          <a:p>
            <a:r>
              <a:rPr lang="en-US"/>
              <a:t>Agenda and alternative slide header</a:t>
            </a:r>
          </a:p>
        </p:txBody>
      </p:sp>
      <p:sp>
        <p:nvSpPr>
          <p:cNvPr id="6" name="Content Placeholder 2">
            <a:extLst>
              <a:ext uri="{FF2B5EF4-FFF2-40B4-BE49-F238E27FC236}">
                <a16:creationId xmlns:a16="http://schemas.microsoft.com/office/drawing/2014/main" id="{DC34718B-D0EF-1812-DC1C-5BC3FD6C9777}"/>
              </a:ext>
            </a:extLst>
          </p:cNvPr>
          <p:cNvSpPr>
            <a:spLocks noGrp="1"/>
          </p:cNvSpPr>
          <p:nvPr>
            <p:ph idx="1" hasCustomPrompt="1"/>
          </p:nvPr>
        </p:nvSpPr>
        <p:spPr>
          <a:xfrm>
            <a:off x="696000" y="1984629"/>
            <a:ext cx="10800000" cy="4333371"/>
          </a:xfrm>
        </p:spPr>
        <p:txBody>
          <a:bodyPr/>
          <a:lstStyle>
            <a:lvl1pPr marL="0" indent="0">
              <a:buNone/>
              <a:defRPr>
                <a:solidFill>
                  <a:schemeClr val="bg1"/>
                </a:solidFill>
              </a:defRPr>
            </a:lvl1pPr>
            <a:lvl2pPr marL="457200" indent="0">
              <a:buFont typeface="Arial" panose="020B0604020202020204" pitchFamily="34" charset="0"/>
              <a:buNone/>
              <a:defRPr/>
            </a:lvl2pPr>
          </a:lstStyle>
          <a:p>
            <a:pPr lvl="0"/>
            <a:r>
              <a:rPr lang="en-US"/>
              <a:t>Click here to edit, use this slide sparingly.</a:t>
            </a:r>
          </a:p>
        </p:txBody>
      </p:sp>
      <p:pic>
        <p:nvPicPr>
          <p:cNvPr id="8" name="Picture 7">
            <a:extLst>
              <a:ext uri="{FF2B5EF4-FFF2-40B4-BE49-F238E27FC236}">
                <a16:creationId xmlns:a16="http://schemas.microsoft.com/office/drawing/2014/main" id="{3C10DC15-9BC2-1F8F-1167-D1F05BB1684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15425" y="6542706"/>
            <a:ext cx="1941150" cy="90587"/>
          </a:xfrm>
          <a:prstGeom prst="rect">
            <a:avLst/>
          </a:prstGeom>
        </p:spPr>
      </p:pic>
    </p:spTree>
    <p:extLst>
      <p:ext uri="{BB962C8B-B14F-4D97-AF65-F5344CB8AC3E}">
        <p14:creationId xmlns:p14="http://schemas.microsoft.com/office/powerpoint/2010/main" val="3135147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divider slide A">
    <p:bg>
      <p:bgPr>
        <a:solidFill>
          <a:srgbClr val="5FC6CB"/>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47FB84-E682-44EC-6AEB-A5F7C7C0225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15425" y="6542706"/>
            <a:ext cx="1941150" cy="90587"/>
          </a:xfrm>
          <a:prstGeom prst="rect">
            <a:avLst/>
          </a:prstGeom>
        </p:spPr>
      </p:pic>
      <p:sp>
        <p:nvSpPr>
          <p:cNvPr id="10" name="Content Placeholder 3">
            <a:extLst>
              <a:ext uri="{FF2B5EF4-FFF2-40B4-BE49-F238E27FC236}">
                <a16:creationId xmlns:a16="http://schemas.microsoft.com/office/drawing/2014/main" id="{BD618630-837D-F390-D3FA-2804305ACA44}"/>
              </a:ext>
            </a:extLst>
          </p:cNvPr>
          <p:cNvSpPr>
            <a:spLocks noGrp="1"/>
          </p:cNvSpPr>
          <p:nvPr>
            <p:ph sz="half" idx="10" hasCustomPrompt="1"/>
          </p:nvPr>
        </p:nvSpPr>
        <p:spPr>
          <a:xfrm>
            <a:off x="695999" y="5049672"/>
            <a:ext cx="5040001" cy="1268328"/>
          </a:xfrm>
        </p:spPr>
        <p:txBody>
          <a:bodyPr>
            <a:normAutofit/>
          </a:bodyPr>
          <a:lstStyle>
            <a:lvl1pPr algn="l">
              <a:defRPr sz="2000">
                <a:solidFill>
                  <a:schemeClr val="bg1"/>
                </a:solidFill>
              </a:defRPr>
            </a:lvl1pPr>
            <a:lvl2pPr algn="l">
              <a:defRPr sz="2000">
                <a:solidFill>
                  <a:schemeClr val="bg1"/>
                </a:solidFill>
              </a:defRPr>
            </a:lvl2pPr>
          </a:lstStyle>
          <a:p>
            <a:pPr lvl="0"/>
            <a:r>
              <a:rPr lang="en-US"/>
              <a:t>Click here to edit, minimal text.</a:t>
            </a:r>
          </a:p>
        </p:txBody>
      </p:sp>
      <p:sp>
        <p:nvSpPr>
          <p:cNvPr id="11" name="Title 1">
            <a:extLst>
              <a:ext uri="{FF2B5EF4-FFF2-40B4-BE49-F238E27FC236}">
                <a16:creationId xmlns:a16="http://schemas.microsoft.com/office/drawing/2014/main" id="{5B48C379-EE56-442F-5E37-30CC0972A947}"/>
              </a:ext>
            </a:extLst>
          </p:cNvPr>
          <p:cNvSpPr>
            <a:spLocks noGrp="1"/>
          </p:cNvSpPr>
          <p:nvPr>
            <p:ph type="title" hasCustomPrompt="1"/>
          </p:nvPr>
        </p:nvSpPr>
        <p:spPr>
          <a:xfrm>
            <a:off x="695999" y="359999"/>
            <a:ext cx="5040001" cy="4510373"/>
          </a:xfrm>
        </p:spPr>
        <p:txBody>
          <a:bodyPr anchor="ctr" anchorCtr="0">
            <a:normAutofit/>
          </a:bodyPr>
          <a:lstStyle>
            <a:lvl1pPr>
              <a:defRPr sz="3600">
                <a:solidFill>
                  <a:schemeClr val="bg1"/>
                </a:solidFill>
              </a:defRPr>
            </a:lvl1pPr>
          </a:lstStyle>
          <a:p>
            <a:r>
              <a:rPr lang="en-US"/>
              <a:t>Section divider slide header</a:t>
            </a:r>
          </a:p>
        </p:txBody>
      </p:sp>
      <p:pic>
        <p:nvPicPr>
          <p:cNvPr id="12" name="Picture 11">
            <a:extLst>
              <a:ext uri="{FF2B5EF4-FFF2-40B4-BE49-F238E27FC236}">
                <a16:creationId xmlns:a16="http://schemas.microsoft.com/office/drawing/2014/main" id="{3FF01A5C-964F-6499-1908-103EE661627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096000" y="0"/>
            <a:ext cx="6096000" cy="6858000"/>
          </a:xfrm>
          <a:prstGeom prst="rect">
            <a:avLst/>
          </a:prstGeom>
        </p:spPr>
      </p:pic>
      <p:sp>
        <p:nvSpPr>
          <p:cNvPr id="2" name="Content Placeholder 3">
            <a:extLst>
              <a:ext uri="{FF2B5EF4-FFF2-40B4-BE49-F238E27FC236}">
                <a16:creationId xmlns:a16="http://schemas.microsoft.com/office/drawing/2014/main" id="{6840256D-B28F-92D1-16FF-91176244D5E4}"/>
              </a:ext>
            </a:extLst>
          </p:cNvPr>
          <p:cNvSpPr>
            <a:spLocks noGrp="1"/>
          </p:cNvSpPr>
          <p:nvPr>
            <p:ph sz="half" idx="11" hasCustomPrompt="1"/>
          </p:nvPr>
        </p:nvSpPr>
        <p:spPr>
          <a:xfrm>
            <a:off x="6096000" y="0"/>
            <a:ext cx="6095999" cy="6857998"/>
          </a:xfrm>
        </p:spPr>
        <p:txBody>
          <a:bodyPr>
            <a:normAutofit/>
          </a:bodyPr>
          <a:lstStyle>
            <a:lvl1pPr algn="l">
              <a:defRPr sz="2000">
                <a:solidFill>
                  <a:schemeClr val="bg1"/>
                </a:solidFill>
              </a:defRPr>
            </a:lvl1pPr>
            <a:lvl2pPr algn="l">
              <a:defRPr sz="2000">
                <a:solidFill>
                  <a:schemeClr val="bg1"/>
                </a:solidFill>
              </a:defRPr>
            </a:lvl2pPr>
          </a:lstStyle>
          <a:p>
            <a:pPr lvl="0"/>
            <a:r>
              <a:rPr lang="en-US"/>
              <a:t>Click here to replace image.</a:t>
            </a:r>
          </a:p>
        </p:txBody>
      </p:sp>
    </p:spTree>
    <p:extLst>
      <p:ext uri="{BB962C8B-B14F-4D97-AF65-F5344CB8AC3E}">
        <p14:creationId xmlns:p14="http://schemas.microsoft.com/office/powerpoint/2010/main" val="996830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b-section divider slide A">
    <p:bg>
      <p:bgPr>
        <a:solidFill>
          <a:srgbClr val="5FC6CB"/>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24A4C8-9E42-AE25-990B-AE90F3EFD266}"/>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rcRect/>
          <a:stretch/>
        </p:blipFill>
        <p:spPr>
          <a:xfrm>
            <a:off x="8129016" y="2570"/>
            <a:ext cx="4062984" cy="6852859"/>
          </a:xfrm>
          <a:prstGeom prst="rect">
            <a:avLst/>
          </a:prstGeom>
          <a:noFill/>
        </p:spPr>
      </p:pic>
      <p:sp>
        <p:nvSpPr>
          <p:cNvPr id="6" name="Title 1">
            <a:extLst>
              <a:ext uri="{FF2B5EF4-FFF2-40B4-BE49-F238E27FC236}">
                <a16:creationId xmlns:a16="http://schemas.microsoft.com/office/drawing/2014/main" id="{AC28B278-7117-3289-1C25-DD9BF3A589CB}"/>
              </a:ext>
            </a:extLst>
          </p:cNvPr>
          <p:cNvSpPr>
            <a:spLocks noGrp="1"/>
          </p:cNvSpPr>
          <p:nvPr>
            <p:ph type="title" hasCustomPrompt="1"/>
          </p:nvPr>
        </p:nvSpPr>
        <p:spPr>
          <a:xfrm>
            <a:off x="696000" y="360000"/>
            <a:ext cx="6737016" cy="3069000"/>
          </a:xfrm>
        </p:spPr>
        <p:txBody>
          <a:bodyPr>
            <a:normAutofit/>
          </a:bodyPr>
          <a:lstStyle>
            <a:lvl1pPr>
              <a:defRPr sz="3600">
                <a:solidFill>
                  <a:schemeClr val="bg1"/>
                </a:solidFill>
              </a:defRPr>
            </a:lvl1pPr>
          </a:lstStyle>
          <a:p>
            <a:r>
              <a:rPr lang="en-US"/>
              <a:t>Sub-section slide header - A</a:t>
            </a:r>
          </a:p>
        </p:txBody>
      </p:sp>
      <p:sp>
        <p:nvSpPr>
          <p:cNvPr id="7" name="Content Placeholder 2">
            <a:extLst>
              <a:ext uri="{FF2B5EF4-FFF2-40B4-BE49-F238E27FC236}">
                <a16:creationId xmlns:a16="http://schemas.microsoft.com/office/drawing/2014/main" id="{10A4D441-0F79-6403-5ECD-0D0CE2DFC03D}"/>
              </a:ext>
            </a:extLst>
          </p:cNvPr>
          <p:cNvSpPr>
            <a:spLocks noGrp="1"/>
          </p:cNvSpPr>
          <p:nvPr>
            <p:ph idx="1" hasCustomPrompt="1"/>
          </p:nvPr>
        </p:nvSpPr>
        <p:spPr>
          <a:xfrm>
            <a:off x="696000" y="3609000"/>
            <a:ext cx="6737016" cy="2709000"/>
          </a:xfrm>
        </p:spPr>
        <p:txBody>
          <a:bodyPr>
            <a:normAutofit/>
          </a:bodyPr>
          <a:lstStyle>
            <a:lvl1pPr marL="0" indent="0">
              <a:buNone/>
              <a:defRPr sz="2000">
                <a:solidFill>
                  <a:schemeClr val="bg1"/>
                </a:solidFill>
              </a:defRPr>
            </a:lvl1pPr>
            <a:lvl2pPr marL="457200" indent="0">
              <a:buFont typeface="Arial" panose="020B0604020202020204" pitchFamily="34" charset="0"/>
              <a:buNone/>
              <a:defRPr sz="2000">
                <a:solidFill>
                  <a:schemeClr val="bg1"/>
                </a:solidFill>
              </a:defRPr>
            </a:lvl2pPr>
          </a:lstStyle>
          <a:p>
            <a:pPr lvl="0"/>
            <a:r>
              <a:rPr lang="en-US"/>
              <a:t>Click here to edit, minimal text</a:t>
            </a:r>
          </a:p>
        </p:txBody>
      </p:sp>
      <p:pic>
        <p:nvPicPr>
          <p:cNvPr id="8" name="Picture 7">
            <a:extLst>
              <a:ext uri="{FF2B5EF4-FFF2-40B4-BE49-F238E27FC236}">
                <a16:creationId xmlns:a16="http://schemas.microsoft.com/office/drawing/2014/main" id="{4147FB84-E682-44EC-6AEB-A5F7C7C0225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15425" y="6542706"/>
            <a:ext cx="1941150" cy="90587"/>
          </a:xfrm>
          <a:prstGeom prst="rect">
            <a:avLst/>
          </a:prstGeom>
        </p:spPr>
      </p:pic>
    </p:spTree>
    <p:extLst>
      <p:ext uri="{BB962C8B-B14F-4D97-AF65-F5344CB8AC3E}">
        <p14:creationId xmlns:p14="http://schemas.microsoft.com/office/powerpoint/2010/main" val="2360909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b-section divider slide B">
    <p:bg>
      <p:bgPr>
        <a:solidFill>
          <a:srgbClr val="009499"/>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ADEA08-6A06-8AF0-B407-ABD6499D5E1A}"/>
              </a:ext>
            </a:extLst>
          </p:cNvPr>
          <p:cNvPicPr>
            <a:picLocks noChangeAspect="1"/>
          </p:cNvPicPr>
          <p:nvPr userDrawn="1"/>
        </p:nvPicPr>
        <p:blipFill>
          <a:blip r:embed="rId2">
            <a:alphaModFix amt="20000"/>
            <a:extLst>
              <a:ext uri="{28A0092B-C50C-407E-A947-70E740481C1C}">
                <a14:useLocalDpi xmlns:a14="http://schemas.microsoft.com/office/drawing/2010/main" val="0"/>
              </a:ext>
            </a:extLst>
          </a:blip>
          <a:srcRect/>
          <a:stretch/>
        </p:blipFill>
        <p:spPr>
          <a:xfrm>
            <a:off x="8129016" y="2570"/>
            <a:ext cx="4062984" cy="6852859"/>
          </a:xfrm>
          <a:prstGeom prst="rect">
            <a:avLst/>
          </a:prstGeom>
          <a:noFill/>
        </p:spPr>
      </p:pic>
      <p:sp>
        <p:nvSpPr>
          <p:cNvPr id="7" name="Title 1">
            <a:extLst>
              <a:ext uri="{FF2B5EF4-FFF2-40B4-BE49-F238E27FC236}">
                <a16:creationId xmlns:a16="http://schemas.microsoft.com/office/drawing/2014/main" id="{73F39D19-BF1B-109A-49E3-738949A741EF}"/>
              </a:ext>
            </a:extLst>
          </p:cNvPr>
          <p:cNvSpPr>
            <a:spLocks noGrp="1"/>
          </p:cNvSpPr>
          <p:nvPr>
            <p:ph type="title" hasCustomPrompt="1"/>
          </p:nvPr>
        </p:nvSpPr>
        <p:spPr>
          <a:xfrm>
            <a:off x="696000" y="360000"/>
            <a:ext cx="6737016" cy="3069000"/>
          </a:xfrm>
        </p:spPr>
        <p:txBody>
          <a:bodyPr>
            <a:normAutofit/>
          </a:bodyPr>
          <a:lstStyle>
            <a:lvl1pPr>
              <a:defRPr sz="3600">
                <a:solidFill>
                  <a:schemeClr val="bg1"/>
                </a:solidFill>
              </a:defRPr>
            </a:lvl1pPr>
          </a:lstStyle>
          <a:p>
            <a:r>
              <a:rPr lang="en-US"/>
              <a:t>Sub-section slide header - B</a:t>
            </a:r>
          </a:p>
        </p:txBody>
      </p:sp>
      <p:sp>
        <p:nvSpPr>
          <p:cNvPr id="8" name="Content Placeholder 2">
            <a:extLst>
              <a:ext uri="{FF2B5EF4-FFF2-40B4-BE49-F238E27FC236}">
                <a16:creationId xmlns:a16="http://schemas.microsoft.com/office/drawing/2014/main" id="{7FE3B50A-8080-A3D7-2365-0CE3133641E5}"/>
              </a:ext>
            </a:extLst>
          </p:cNvPr>
          <p:cNvSpPr>
            <a:spLocks noGrp="1"/>
          </p:cNvSpPr>
          <p:nvPr>
            <p:ph idx="1" hasCustomPrompt="1"/>
          </p:nvPr>
        </p:nvSpPr>
        <p:spPr>
          <a:xfrm>
            <a:off x="696000" y="3609000"/>
            <a:ext cx="6737016" cy="2709000"/>
          </a:xfrm>
        </p:spPr>
        <p:txBody>
          <a:bodyPr>
            <a:normAutofit/>
          </a:bodyPr>
          <a:lstStyle>
            <a:lvl1pPr marL="0" indent="0">
              <a:buNone/>
              <a:defRPr lang="en-US" sz="2000" dirty="0" smtClean="0">
                <a:solidFill>
                  <a:schemeClr val="bg1"/>
                </a:solidFill>
              </a:defRPr>
            </a:lvl1pPr>
            <a:lvl2pPr marL="457200" indent="0">
              <a:buFont typeface="Arial" panose="020B0604020202020204" pitchFamily="34" charset="0"/>
              <a:buNone/>
              <a:defRPr lang="en-US" sz="2000" dirty="0">
                <a:solidFill>
                  <a:schemeClr val="bg1"/>
                </a:solidFill>
              </a:defRPr>
            </a:lvl2pPr>
          </a:lstStyle>
          <a:p>
            <a:pPr lvl="0"/>
            <a:r>
              <a:rPr lang="en-US"/>
              <a:t>Click here to edit, minimal text.</a:t>
            </a:r>
          </a:p>
        </p:txBody>
      </p:sp>
      <p:pic>
        <p:nvPicPr>
          <p:cNvPr id="9" name="Picture 8">
            <a:extLst>
              <a:ext uri="{FF2B5EF4-FFF2-40B4-BE49-F238E27FC236}">
                <a16:creationId xmlns:a16="http://schemas.microsoft.com/office/drawing/2014/main" id="{D47816FC-2639-1838-0598-6FE8A06F36C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15425" y="6542706"/>
            <a:ext cx="1941150" cy="90587"/>
          </a:xfrm>
          <a:prstGeom prst="rect">
            <a:avLst/>
          </a:prstGeom>
        </p:spPr>
      </p:pic>
    </p:spTree>
    <p:extLst>
      <p:ext uri="{BB962C8B-B14F-4D97-AF65-F5344CB8AC3E}">
        <p14:creationId xmlns:p14="http://schemas.microsoft.com/office/powerpoint/2010/main" val="3605136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7680" y="365127"/>
            <a:ext cx="11255141"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87680" y="1825625"/>
            <a:ext cx="11255141"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691993533"/>
      </p:ext>
    </p:extLst>
  </p:cSld>
  <p:clrMap bg1="lt1" tx1="dk1" bg2="lt2" tx2="dk2" accent1="accent1" accent2="accent2" accent3="accent3" accent4="accent4" accent5="accent5" accent6="accent6" hlink="hlink" folHlink="folHlink"/>
  <p:sldLayoutIdLst>
    <p:sldLayoutId id="2147483661" r:id="rId1"/>
    <p:sldLayoutId id="2147483729" r:id="rId2"/>
    <p:sldLayoutId id="2147483730" r:id="rId3"/>
    <p:sldLayoutId id="2147483746" r:id="rId4"/>
    <p:sldLayoutId id="2147483688" r:id="rId5"/>
    <p:sldLayoutId id="2147483689" r:id="rId6"/>
    <p:sldLayoutId id="2147483716" r:id="rId7"/>
    <p:sldLayoutId id="2147483728" r:id="rId8"/>
    <p:sldLayoutId id="2147483717" r:id="rId9"/>
    <p:sldLayoutId id="2147483662" r:id="rId10"/>
    <p:sldLayoutId id="2147483664" r:id="rId11"/>
    <p:sldLayoutId id="2147483725" r:id="rId12"/>
    <p:sldLayoutId id="2147483711" r:id="rId13"/>
    <p:sldLayoutId id="2147483736" r:id="rId14"/>
    <p:sldLayoutId id="2147483737" r:id="rId15"/>
    <p:sldLayoutId id="2147483724" r:id="rId16"/>
    <p:sldLayoutId id="2147483732" r:id="rId17"/>
    <p:sldLayoutId id="2147483726" r:id="rId18"/>
    <p:sldLayoutId id="2147483735" r:id="rId19"/>
    <p:sldLayoutId id="2147483733" r:id="rId20"/>
    <p:sldLayoutId id="2147483734" r:id="rId21"/>
    <p:sldLayoutId id="2147483694" r:id="rId22"/>
    <p:sldLayoutId id="2147483741" r:id="rId23"/>
    <p:sldLayoutId id="2147483742" r:id="rId24"/>
  </p:sldLayoutIdLst>
  <p:txStyles>
    <p:titleStyle>
      <a:lvl1pPr algn="l" defTabSz="914400" rtl="0" eaLnBrk="1" latinLnBrk="0" hangingPunct="1">
        <a:lnSpc>
          <a:spcPct val="90000"/>
        </a:lnSpc>
        <a:spcBef>
          <a:spcPct val="0"/>
        </a:spcBef>
        <a:buNone/>
        <a:defRPr sz="3600" kern="1200">
          <a:solidFill>
            <a:srgbClr val="331542"/>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000" kern="1200">
          <a:solidFill>
            <a:srgbClr val="331542"/>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1800" kern="1200">
          <a:solidFill>
            <a:srgbClr val="331542"/>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600" kern="1200">
          <a:solidFill>
            <a:srgbClr val="331542"/>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400" kern="1200">
          <a:solidFill>
            <a:srgbClr val="331542"/>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200" kern="1200">
          <a:solidFill>
            <a:srgbClr val="33154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hyperlink" Target="https://aus01.safelinks.protection.outlook.com/?url=https%3A%2F%2Ftinyurl.com%2FStandards-survey&amp;data=05%7C02%7CKim.Bonnington%40teachingcouncil.nz%7Ca6ff17d243af4f68763308dd5f742b15%7Cffe533ea53e04039a3e810790e0c9ef2%7C0%7C0%7C638771674726414767%7CUnknown%7CTWFpbGZsb3d8eyJFbXB0eU1hcGkiOnRydWUsIlYiOiIwLjAuMDAwMCIsIlAiOiJXaW4zMiIsIkFOIjoiTWFpbCIsIldUIjoyfQ%3D%3D%7C0%7C%7C%7C&amp;sdata=lVIv5qCYAPMpGQgL9Ar0uQc5kEpbD6by4Tp2VwLr0AY%3D&amp;reserved=0"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7EE2AF8-FBD2-6530-BDBD-0AB7E35B0A4E}"/>
              </a:ext>
            </a:extLst>
          </p:cNvPr>
          <p:cNvSpPr>
            <a:spLocks noGrp="1"/>
          </p:cNvSpPr>
          <p:nvPr>
            <p:ph type="subTitle" idx="1"/>
          </p:nvPr>
        </p:nvSpPr>
        <p:spPr/>
        <p:txBody>
          <a:bodyPr/>
          <a:lstStyle/>
          <a:p>
            <a:endParaRPr lang="en-US" dirty="0"/>
          </a:p>
        </p:txBody>
      </p:sp>
      <p:sp>
        <p:nvSpPr>
          <p:cNvPr id="6" name="Title 5">
            <a:extLst>
              <a:ext uri="{FF2B5EF4-FFF2-40B4-BE49-F238E27FC236}">
                <a16:creationId xmlns:a16="http://schemas.microsoft.com/office/drawing/2014/main" id="{A812836C-8F93-5776-F944-7AB703E3C4A2}"/>
              </a:ext>
            </a:extLst>
          </p:cNvPr>
          <p:cNvSpPr>
            <a:spLocks noGrp="1"/>
          </p:cNvSpPr>
          <p:nvPr>
            <p:ph type="title"/>
          </p:nvPr>
        </p:nvSpPr>
        <p:spPr/>
        <p:txBody>
          <a:bodyPr/>
          <a:lstStyle/>
          <a:p>
            <a:r>
              <a:rPr lang="en-NZ"/>
              <a:t>Refresh of the Standards for the Teaching Profession</a:t>
            </a:r>
            <a:endParaRPr lang="en-US"/>
          </a:p>
        </p:txBody>
      </p:sp>
    </p:spTree>
    <p:extLst>
      <p:ext uri="{BB962C8B-B14F-4D97-AF65-F5344CB8AC3E}">
        <p14:creationId xmlns:p14="http://schemas.microsoft.com/office/powerpoint/2010/main" val="1895532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61A3A-5EC1-BC35-1904-62AB6AD70DF8}"/>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701BC64-6821-579B-BA97-3B01D1176B7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165418" y="801000"/>
            <a:ext cx="9861164" cy="5256000"/>
          </a:xfrm>
        </p:spPr>
      </p:pic>
    </p:spTree>
    <p:extLst>
      <p:ext uri="{BB962C8B-B14F-4D97-AF65-F5344CB8AC3E}">
        <p14:creationId xmlns:p14="http://schemas.microsoft.com/office/powerpoint/2010/main" val="2548822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10B18-D136-BA2B-0020-07CBCEFB4326}"/>
              </a:ext>
            </a:extLst>
          </p:cNvPr>
          <p:cNvSpPr>
            <a:spLocks noGrp="1"/>
          </p:cNvSpPr>
          <p:nvPr>
            <p:ph type="title"/>
          </p:nvPr>
        </p:nvSpPr>
        <p:spPr/>
        <p:txBody>
          <a:bodyPr/>
          <a:lstStyle/>
          <a:p>
            <a:r>
              <a:rPr lang="en-US" dirty="0"/>
              <a:t>Elaborations to 'focus areas'</a:t>
            </a:r>
          </a:p>
        </p:txBody>
      </p:sp>
      <p:sp>
        <p:nvSpPr>
          <p:cNvPr id="12" name="Content Placeholder 11">
            <a:extLst>
              <a:ext uri="{FF2B5EF4-FFF2-40B4-BE49-F238E27FC236}">
                <a16:creationId xmlns:a16="http://schemas.microsoft.com/office/drawing/2014/main" id="{0E85B887-4FF0-4BFB-F79F-A0221EB3B498}"/>
              </a:ext>
            </a:extLst>
          </p:cNvPr>
          <p:cNvSpPr>
            <a:spLocks noGrp="1"/>
          </p:cNvSpPr>
          <p:nvPr>
            <p:ph idx="1"/>
          </p:nvPr>
        </p:nvSpPr>
        <p:spPr/>
        <p:txBody>
          <a:bodyPr vert="horz" lIns="91440" tIns="45720" rIns="91440" bIns="45720" rtlCol="0" anchor="t">
            <a:normAutofit/>
          </a:bodyPr>
          <a:lstStyle/>
          <a:p>
            <a:r>
              <a:rPr lang="en-NZ" sz="2400" b="1" dirty="0">
                <a:latin typeface="Aptos"/>
              </a:rPr>
              <a:t>1. 	Te </a:t>
            </a:r>
            <a:r>
              <a:rPr lang="en-NZ" sz="2400" b="1" dirty="0" err="1">
                <a:latin typeface="Aptos"/>
              </a:rPr>
              <a:t>Tiriti</a:t>
            </a:r>
            <a:r>
              <a:rPr lang="en-NZ" sz="2400" b="1" dirty="0">
                <a:latin typeface="Aptos"/>
              </a:rPr>
              <a:t> o Waitangi Partnership</a:t>
            </a:r>
          </a:p>
          <a:p>
            <a:r>
              <a:rPr lang="en-NZ" sz="2400" i="1" dirty="0">
                <a:latin typeface="Aptos"/>
              </a:rPr>
              <a:t>Demonstrate commitment to </a:t>
            </a:r>
            <a:r>
              <a:rPr lang="en-NZ" sz="2400" i="1" dirty="0" err="1">
                <a:latin typeface="Aptos"/>
              </a:rPr>
              <a:t>tangata</a:t>
            </a:r>
            <a:r>
              <a:rPr lang="en-NZ" sz="2400" i="1" dirty="0">
                <a:latin typeface="Aptos"/>
              </a:rPr>
              <a:t> </a:t>
            </a:r>
            <a:r>
              <a:rPr lang="en-NZ" sz="2400" i="1" dirty="0" err="1">
                <a:latin typeface="Aptos"/>
              </a:rPr>
              <a:t>whenuatanga</a:t>
            </a:r>
            <a:r>
              <a:rPr lang="en-NZ" sz="2400" i="1" dirty="0">
                <a:latin typeface="Aptos"/>
              </a:rPr>
              <a:t> and Te </a:t>
            </a:r>
            <a:r>
              <a:rPr lang="en-NZ" sz="2400" i="1" dirty="0" err="1">
                <a:latin typeface="Aptos"/>
              </a:rPr>
              <a:t>Tiriti</a:t>
            </a:r>
            <a:r>
              <a:rPr lang="en-NZ" sz="2400" i="1" dirty="0">
                <a:latin typeface="Aptos"/>
              </a:rPr>
              <a:t> o Waitangi partnership in Aotearoa New Zealand.</a:t>
            </a:r>
            <a:endParaRPr lang="en-US" sz="2400" dirty="0">
              <a:latin typeface="Aptos"/>
            </a:endParaRPr>
          </a:p>
          <a:p>
            <a:r>
              <a:rPr lang="en-NZ" sz="2400" dirty="0">
                <a:latin typeface="Aptos"/>
              </a:rPr>
              <a:t>1.1  Understand and recognise the unique status of </a:t>
            </a:r>
            <a:r>
              <a:rPr lang="en-NZ" sz="2400" dirty="0" err="1">
                <a:latin typeface="Aptos"/>
              </a:rPr>
              <a:t>tangata</a:t>
            </a:r>
            <a:r>
              <a:rPr lang="en-NZ" sz="2400" dirty="0">
                <a:latin typeface="Aptos"/>
              </a:rPr>
              <a:t> whenua in 	Aotearoa New Zealand. </a:t>
            </a:r>
            <a:endParaRPr lang="en-US" sz="2400" dirty="0">
              <a:latin typeface="Aptos"/>
            </a:endParaRPr>
          </a:p>
          <a:p>
            <a:r>
              <a:rPr lang="en-NZ" sz="2400" dirty="0">
                <a:latin typeface="Aptos"/>
              </a:rPr>
              <a:t>1.2   Understand and acknowledge the histories, heritages, languages and 	cultures of partners to Te </a:t>
            </a:r>
            <a:r>
              <a:rPr lang="en-NZ" sz="2400" dirty="0" err="1">
                <a:latin typeface="Aptos"/>
              </a:rPr>
              <a:t>Tiriti</a:t>
            </a:r>
            <a:r>
              <a:rPr lang="en-NZ" sz="2400" dirty="0">
                <a:latin typeface="Aptos"/>
              </a:rPr>
              <a:t> o Waitangi. </a:t>
            </a:r>
            <a:endParaRPr lang="en-US" sz="2400" dirty="0">
              <a:latin typeface="Aptos"/>
            </a:endParaRPr>
          </a:p>
          <a:p>
            <a:r>
              <a:rPr lang="en-NZ" sz="2400" dirty="0">
                <a:latin typeface="Aptos"/>
              </a:rPr>
              <a:t>1.3   Practise and develop the use of </a:t>
            </a:r>
            <a:r>
              <a:rPr lang="en-NZ" sz="2400" dirty="0" err="1">
                <a:latin typeface="Aptos"/>
              </a:rPr>
              <a:t>te</a:t>
            </a:r>
            <a:r>
              <a:rPr lang="en-NZ" sz="2400" dirty="0">
                <a:latin typeface="Aptos"/>
              </a:rPr>
              <a:t> </a:t>
            </a:r>
            <a:r>
              <a:rPr lang="en-NZ" sz="2400" dirty="0" err="1">
                <a:latin typeface="Aptos"/>
              </a:rPr>
              <a:t>reo</a:t>
            </a:r>
            <a:r>
              <a:rPr lang="en-NZ" sz="2400" dirty="0">
                <a:latin typeface="Aptos"/>
              </a:rPr>
              <a:t> and tikanga Māori</a:t>
            </a:r>
            <a:r>
              <a:rPr lang="en-NZ" sz="2400" b="1" i="1" dirty="0">
                <a:latin typeface="Aptos"/>
              </a:rPr>
              <a:t>. </a:t>
            </a:r>
            <a:endParaRPr lang="en-US" sz="2400" dirty="0">
              <a:latin typeface="Aptos"/>
            </a:endParaRPr>
          </a:p>
          <a:p>
            <a:pPr lvl="1"/>
            <a:endParaRPr lang="en-US" sz="1100" dirty="0">
              <a:latin typeface="Aptos"/>
            </a:endParaRPr>
          </a:p>
          <a:p>
            <a:endParaRPr lang="en-US" dirty="0"/>
          </a:p>
        </p:txBody>
      </p:sp>
    </p:spTree>
    <p:extLst>
      <p:ext uri="{BB962C8B-B14F-4D97-AF65-F5344CB8AC3E}">
        <p14:creationId xmlns:p14="http://schemas.microsoft.com/office/powerpoint/2010/main" val="1447148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A1A72-1F3A-090C-44A1-3D1662016A3D}"/>
              </a:ext>
            </a:extLst>
          </p:cNvPr>
          <p:cNvSpPr>
            <a:spLocks noGrp="1"/>
          </p:cNvSpPr>
          <p:nvPr>
            <p:ph type="title"/>
          </p:nvPr>
        </p:nvSpPr>
        <p:spPr/>
        <p:txBody>
          <a:bodyPr/>
          <a:lstStyle/>
          <a:p>
            <a:r>
              <a:rPr lang="mi-NZ" dirty="0"/>
              <a:t>Consultation approach</a:t>
            </a:r>
            <a:endParaRPr lang="en-NZ" dirty="0"/>
          </a:p>
        </p:txBody>
      </p:sp>
    </p:spTree>
    <p:extLst>
      <p:ext uri="{BB962C8B-B14F-4D97-AF65-F5344CB8AC3E}">
        <p14:creationId xmlns:p14="http://schemas.microsoft.com/office/powerpoint/2010/main" val="1083401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A5877-D3BC-5871-DF02-849A093BFB49}"/>
              </a:ext>
            </a:extLst>
          </p:cNvPr>
          <p:cNvSpPr>
            <a:spLocks noGrp="1"/>
          </p:cNvSpPr>
          <p:nvPr>
            <p:ph type="title"/>
          </p:nvPr>
        </p:nvSpPr>
        <p:spPr/>
        <p:txBody>
          <a:bodyPr/>
          <a:lstStyle/>
          <a:p>
            <a:r>
              <a:rPr lang="mi-NZ" dirty="0"/>
              <a:t>How you can submit your feedback</a:t>
            </a:r>
            <a:endParaRPr lang="en-NZ" dirty="0"/>
          </a:p>
        </p:txBody>
      </p:sp>
      <p:pic>
        <p:nvPicPr>
          <p:cNvPr id="3" name="Content Placeholder 2" descr="A qr code with a few black squares&#10;&#10;AI-generated content may be incorrect.">
            <a:extLst>
              <a:ext uri="{FF2B5EF4-FFF2-40B4-BE49-F238E27FC236}">
                <a16:creationId xmlns:a16="http://schemas.microsoft.com/office/drawing/2014/main" id="{43817CE7-FD10-EBD9-4E77-FA7A4C98F167}"/>
              </a:ext>
            </a:extLst>
          </p:cNvPr>
          <p:cNvPicPr>
            <a:picLocks noGrp="1" noChangeAspect="1"/>
          </p:cNvPicPr>
          <p:nvPr>
            <p:ph idx="1"/>
          </p:nvPr>
        </p:nvPicPr>
        <p:blipFill>
          <a:blip r:embed="rId3"/>
          <a:stretch>
            <a:fillRect/>
          </a:stretch>
        </p:blipFill>
        <p:spPr>
          <a:xfrm>
            <a:off x="696000" y="2084641"/>
            <a:ext cx="3880143" cy="3880143"/>
          </a:xfrm>
        </p:spPr>
      </p:pic>
      <p:sp>
        <p:nvSpPr>
          <p:cNvPr id="5" name="TextBox 4">
            <a:extLst>
              <a:ext uri="{FF2B5EF4-FFF2-40B4-BE49-F238E27FC236}">
                <a16:creationId xmlns:a16="http://schemas.microsoft.com/office/drawing/2014/main" id="{52C8040C-30F8-BD4A-6D37-BE768FF4B583}"/>
              </a:ext>
            </a:extLst>
          </p:cNvPr>
          <p:cNvSpPr txBox="1"/>
          <p:nvPr/>
        </p:nvSpPr>
        <p:spPr>
          <a:xfrm>
            <a:off x="4576143" y="3701546"/>
            <a:ext cx="7770328" cy="646331"/>
          </a:xfrm>
          <a:prstGeom prst="rect">
            <a:avLst/>
          </a:prstGeom>
          <a:noFill/>
        </p:spPr>
        <p:txBody>
          <a:bodyPr wrap="square" rtlCol="0">
            <a:spAutoFit/>
          </a:bodyPr>
          <a:lstStyle/>
          <a:p>
            <a:r>
              <a:rPr lang="en-NZ" sz="3600" u="sng" dirty="0">
                <a:effectLst/>
                <a:latin typeface="Calibri" panose="020F0502020204030204" pitchFamily="34" charset="0"/>
                <a:ea typeface="Aptos" panose="020B0004020202020204" pitchFamily="34" charset="0"/>
                <a:cs typeface="Aptos" panose="020B0004020202020204" pitchFamily="34" charset="0"/>
                <a:hlinkClick r:id="rId4">
                  <a:extLst>
                    <a:ext uri="{A12FA001-AC4F-418D-AE19-62706E023703}">
                      <ahyp:hlinkClr xmlns:ahyp="http://schemas.microsoft.com/office/drawing/2018/hyperlinkcolor" val="tx"/>
                    </a:ext>
                  </a:extLst>
                </a:hlinkClick>
              </a:rPr>
              <a:t>https://tinyurl.com/Standards-survey</a:t>
            </a:r>
            <a:endParaRPr lang="en-NZ" sz="36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1751412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7619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ABCFD-16B3-3DA8-38F2-08AD468F19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6DC17A-C36A-9BA9-5C2B-96D554862A4E}"/>
              </a:ext>
            </a:extLst>
          </p:cNvPr>
          <p:cNvSpPr>
            <a:spLocks noGrp="1"/>
          </p:cNvSpPr>
          <p:nvPr>
            <p:ph type="title"/>
          </p:nvPr>
        </p:nvSpPr>
        <p:spPr/>
        <p:txBody>
          <a:bodyPr/>
          <a:lstStyle/>
          <a:p>
            <a:r>
              <a:rPr lang="mi-NZ"/>
              <a:t>Background to the refresh – where we’ve come from </a:t>
            </a:r>
            <a:endParaRPr lang="en-NZ" dirty="0"/>
          </a:p>
        </p:txBody>
      </p:sp>
    </p:spTree>
    <p:extLst>
      <p:ext uri="{BB962C8B-B14F-4D97-AF65-F5344CB8AC3E}">
        <p14:creationId xmlns:p14="http://schemas.microsoft.com/office/powerpoint/2010/main" val="3546833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blue and white cover&#10;&#10;Description automatically generated">
            <a:extLst>
              <a:ext uri="{FF2B5EF4-FFF2-40B4-BE49-F238E27FC236}">
                <a16:creationId xmlns:a16="http://schemas.microsoft.com/office/drawing/2014/main" id="{342868F5-93F8-E665-BD79-9F78E5FD50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5850" y="0"/>
            <a:ext cx="49403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395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2FC175-F1B9-A96F-A731-8A0BB41E3446}"/>
              </a:ext>
            </a:extLst>
          </p:cNvPr>
          <p:cNvSpPr>
            <a:spLocks noGrp="1"/>
          </p:cNvSpPr>
          <p:nvPr>
            <p:ph sz="half" idx="10"/>
          </p:nvPr>
        </p:nvSpPr>
        <p:spPr/>
        <p:txBody>
          <a:bodyPr vert="horz" lIns="91440" tIns="45720" rIns="91440" bIns="45720" rtlCol="0" anchor="t">
            <a:normAutofit fontScale="92500" lnSpcReduction="20000"/>
          </a:bodyPr>
          <a:lstStyle/>
          <a:p>
            <a:pPr marL="342900" indent="-342900">
              <a:buFont typeface="Arial" panose="020B0604020202020204" pitchFamily="34" charset="0"/>
              <a:buChar char="•"/>
            </a:pPr>
            <a:r>
              <a:rPr lang="mi-NZ" sz="1900" dirty="0">
                <a:latin typeface="Franklin Gothic Book" panose="020B0503020102020204" pitchFamily="34" charset="0"/>
              </a:rPr>
              <a:t>The profession and society has continued to grow and evolve.</a:t>
            </a:r>
          </a:p>
          <a:p>
            <a:endParaRPr lang="mi-NZ" sz="1900" dirty="0">
              <a:latin typeface="Franklin Gothic Book" panose="020B0503020102020204" pitchFamily="34" charset="0"/>
            </a:endParaRPr>
          </a:p>
          <a:p>
            <a:pPr marL="342900" indent="-342900">
              <a:buFont typeface="Arial" panose="020B0604020202020204" pitchFamily="34" charset="0"/>
              <a:buChar char="•"/>
            </a:pPr>
            <a:r>
              <a:rPr lang="mi-NZ" sz="1900" dirty="0">
                <a:latin typeface="Franklin Gothic Book" panose="020B0503020102020204" pitchFamily="34" charset="0"/>
              </a:rPr>
              <a:t>Teacher practice has evolved </a:t>
            </a:r>
          </a:p>
          <a:p>
            <a:endParaRPr lang="mi-NZ" sz="1900" dirty="0">
              <a:latin typeface="Franklin Gothic Book" panose="020B0503020102020204" pitchFamily="34" charset="0"/>
            </a:endParaRPr>
          </a:p>
          <a:p>
            <a:pPr marL="342900" indent="-342900">
              <a:buFont typeface="Arial" panose="020B0604020202020204" pitchFamily="34" charset="0"/>
              <a:buChar char="•"/>
            </a:pPr>
            <a:r>
              <a:rPr lang="en-US" sz="1900" dirty="0">
                <a:solidFill>
                  <a:srgbClr val="000000"/>
                </a:solidFill>
                <a:latin typeface="Franklin Gothic Book" panose="020B0503020102020204" pitchFamily="34" charset="0"/>
              </a:rPr>
              <a:t>T</a:t>
            </a:r>
            <a:r>
              <a:rPr lang="en-US" sz="1900" b="0" i="0" dirty="0">
                <a:solidFill>
                  <a:srgbClr val="000000"/>
                </a:solidFill>
                <a:effectLst/>
                <a:latin typeface="Franklin Gothic Book" panose="020B0503020102020204" pitchFamily="34" charset="0"/>
              </a:rPr>
              <a:t>he refresh of the New Zealand Curriculum and Te </a:t>
            </a:r>
            <a:r>
              <a:rPr lang="en-US" sz="1900" b="0" i="0" dirty="0" err="1">
                <a:solidFill>
                  <a:srgbClr val="000000"/>
                </a:solidFill>
                <a:effectLst/>
                <a:latin typeface="Franklin Gothic Book" panose="020B0503020102020204" pitchFamily="34" charset="0"/>
              </a:rPr>
              <a:t>Marautanga</a:t>
            </a:r>
            <a:r>
              <a:rPr lang="en-US" sz="1900" b="0" i="0" dirty="0">
                <a:solidFill>
                  <a:srgbClr val="000000"/>
                </a:solidFill>
                <a:effectLst/>
                <a:latin typeface="Franklin Gothic Book" panose="020B0503020102020204" pitchFamily="34" charset="0"/>
              </a:rPr>
              <a:t> o Aotearoa.</a:t>
            </a:r>
          </a:p>
          <a:p>
            <a:endParaRPr lang="en-US" sz="1900" dirty="0">
              <a:solidFill>
                <a:srgbClr val="000000"/>
              </a:solidFill>
              <a:latin typeface="Franklin Gothic Book" panose="020B0503020102020204" pitchFamily="34" charset="0"/>
            </a:endParaRPr>
          </a:p>
          <a:p>
            <a:pPr marL="342900" indent="-342900">
              <a:buFont typeface="Arial" panose="020B0604020202020204" pitchFamily="34" charset="0"/>
              <a:buChar char="•"/>
            </a:pPr>
            <a:r>
              <a:rPr lang="en-US" sz="1900" dirty="0">
                <a:solidFill>
                  <a:srgbClr val="000000"/>
                </a:solidFill>
                <a:latin typeface="Franklin Gothic Book" panose="020B0503020102020204" pitchFamily="34" charset="0"/>
              </a:rPr>
              <a:t>We have been </a:t>
            </a:r>
            <a:r>
              <a:rPr lang="en-US" sz="1900" dirty="0" err="1">
                <a:solidFill>
                  <a:srgbClr val="000000"/>
                </a:solidFill>
                <a:latin typeface="Franklin Gothic Book" panose="020B0503020102020204" pitchFamily="34" charset="0"/>
              </a:rPr>
              <a:t>signalling</a:t>
            </a:r>
            <a:r>
              <a:rPr lang="en-US" sz="1900" dirty="0">
                <a:solidFill>
                  <a:srgbClr val="000000"/>
                </a:solidFill>
                <a:latin typeface="Franklin Gothic Book" panose="020B0503020102020204" pitchFamily="34" charset="0"/>
              </a:rPr>
              <a:t>  a refresh for a year or so.</a:t>
            </a:r>
          </a:p>
          <a:p>
            <a:pPr marL="342900" indent="-342900">
              <a:buFont typeface="Arial" panose="020B0604020202020204" pitchFamily="34" charset="0"/>
              <a:buChar char="•"/>
            </a:pPr>
            <a:endParaRPr lang="en-US" sz="1900" dirty="0">
              <a:solidFill>
                <a:srgbClr val="000000"/>
              </a:solidFill>
              <a:latin typeface="Franklin Gothic Book" panose="020B0503020102020204" pitchFamily="34" charset="0"/>
            </a:endParaRPr>
          </a:p>
          <a:p>
            <a:pPr marL="342900" indent="-342900">
              <a:buFont typeface="Arial" panose="020B0604020202020204" pitchFamily="34" charset="0"/>
              <a:buChar char="•"/>
            </a:pPr>
            <a:r>
              <a:rPr lang="en-US" sz="1900" dirty="0">
                <a:solidFill>
                  <a:srgbClr val="000000"/>
                </a:solidFill>
                <a:latin typeface="Franklin Gothic Book" panose="020B0503020102020204" pitchFamily="34" charset="0"/>
              </a:rPr>
              <a:t>Statement of Government Policy Relating to Teaching Council Functions.</a:t>
            </a:r>
          </a:p>
          <a:p>
            <a:endParaRPr lang="mi-NZ" dirty="0">
              <a:latin typeface="Franklin Gothic Book" panose="020B0503020102020204" pitchFamily="34" charset="0"/>
            </a:endParaRPr>
          </a:p>
          <a:p>
            <a:endParaRPr lang="mi-NZ" dirty="0"/>
          </a:p>
          <a:p>
            <a:endParaRPr lang="en-NZ" dirty="0"/>
          </a:p>
        </p:txBody>
      </p:sp>
      <p:sp>
        <p:nvSpPr>
          <p:cNvPr id="2" name="Title 1">
            <a:extLst>
              <a:ext uri="{FF2B5EF4-FFF2-40B4-BE49-F238E27FC236}">
                <a16:creationId xmlns:a16="http://schemas.microsoft.com/office/drawing/2014/main" id="{7BF0B430-6B41-6171-873E-3159218196B1}"/>
              </a:ext>
            </a:extLst>
          </p:cNvPr>
          <p:cNvSpPr>
            <a:spLocks noGrp="1"/>
          </p:cNvSpPr>
          <p:nvPr>
            <p:ph type="title"/>
          </p:nvPr>
        </p:nvSpPr>
        <p:spPr>
          <a:xfrm>
            <a:off x="6456000" y="360000"/>
            <a:ext cx="3192497" cy="1800000"/>
          </a:xfrm>
        </p:spPr>
        <p:txBody>
          <a:bodyPr/>
          <a:lstStyle/>
          <a:p>
            <a:r>
              <a:rPr lang="mi-NZ" dirty="0"/>
              <a:t>Why are we </a:t>
            </a:r>
            <a:br>
              <a:rPr lang="mi-NZ" dirty="0"/>
            </a:br>
            <a:r>
              <a:rPr lang="mi-NZ" dirty="0"/>
              <a:t>proposing </a:t>
            </a:r>
            <a:br>
              <a:rPr lang="mi-NZ" dirty="0"/>
            </a:br>
            <a:r>
              <a:rPr lang="mi-NZ" dirty="0"/>
              <a:t>revisions now?</a:t>
            </a:r>
            <a:endParaRPr lang="en-US" dirty="0"/>
          </a:p>
        </p:txBody>
      </p:sp>
      <p:pic>
        <p:nvPicPr>
          <p:cNvPr id="6" name="Content Placeholder 5" descr="A person and a child looking at a computer&#10;&#10;AI-generated content may be incorrect.">
            <a:extLst>
              <a:ext uri="{FF2B5EF4-FFF2-40B4-BE49-F238E27FC236}">
                <a16:creationId xmlns:a16="http://schemas.microsoft.com/office/drawing/2014/main" id="{94F1F38F-600A-C306-EFF8-3D06301F5337}"/>
              </a:ext>
            </a:extLst>
          </p:cNvPr>
          <p:cNvPicPr>
            <a:picLocks noGrp="1" noChangeAspect="1"/>
          </p:cNvPicPr>
          <p:nvPr>
            <p:ph sz="half" idx="11"/>
          </p:nvPr>
        </p:nvPicPr>
        <p:blipFill>
          <a:blip r:embed="rId3">
            <a:extLst>
              <a:ext uri="{28A0092B-C50C-407E-A947-70E740481C1C}">
                <a14:useLocalDpi xmlns:a14="http://schemas.microsoft.com/office/drawing/2010/main" val="0"/>
              </a:ext>
            </a:extLst>
          </a:blip>
          <a:srcRect l="23730" r="17048"/>
          <a:stretch/>
        </p:blipFill>
        <p:spPr>
          <a:xfrm>
            <a:off x="-1" y="0"/>
            <a:ext cx="6096001" cy="6858000"/>
          </a:xfrm>
        </p:spPr>
      </p:pic>
    </p:spTree>
    <p:extLst>
      <p:ext uri="{BB962C8B-B14F-4D97-AF65-F5344CB8AC3E}">
        <p14:creationId xmlns:p14="http://schemas.microsoft.com/office/powerpoint/2010/main" val="2580512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0D370-E653-3CA9-57E2-0EBE8860ED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F36A8D-E47F-9E3F-58FA-2BEAC602AC8F}"/>
              </a:ext>
            </a:extLst>
          </p:cNvPr>
          <p:cNvSpPr>
            <a:spLocks noGrp="1"/>
          </p:cNvSpPr>
          <p:nvPr>
            <p:ph type="title"/>
          </p:nvPr>
        </p:nvSpPr>
        <p:spPr/>
        <p:txBody>
          <a:bodyPr>
            <a:normAutofit/>
          </a:bodyPr>
          <a:lstStyle/>
          <a:p>
            <a:pPr lvl="1">
              <a:spcBef>
                <a:spcPts val="500"/>
              </a:spcBef>
              <a:buFont typeface="Arial"/>
              <a:buChar char="•"/>
            </a:pPr>
            <a:endParaRPr lang="en-NZ" sz="2200">
              <a:solidFill>
                <a:srgbClr val="000000"/>
              </a:solidFill>
              <a:latin typeface="Franklin Gothic Book"/>
            </a:endParaRPr>
          </a:p>
          <a:p>
            <a:endParaRPr lang="en-GB"/>
          </a:p>
        </p:txBody>
      </p:sp>
      <p:sp>
        <p:nvSpPr>
          <p:cNvPr id="3" name="Content Placeholder 2">
            <a:extLst>
              <a:ext uri="{FF2B5EF4-FFF2-40B4-BE49-F238E27FC236}">
                <a16:creationId xmlns:a16="http://schemas.microsoft.com/office/drawing/2014/main" id="{AC0E7394-04E2-E1BF-EF8C-001BCF6B4271}"/>
              </a:ext>
            </a:extLst>
          </p:cNvPr>
          <p:cNvSpPr>
            <a:spLocks noGrp="1"/>
          </p:cNvSpPr>
          <p:nvPr>
            <p:ph sz="half" idx="2"/>
          </p:nvPr>
        </p:nvSpPr>
        <p:spPr/>
        <p:txBody>
          <a:bodyPr vert="horz" lIns="91440" tIns="45720" rIns="91440" bIns="45720" rtlCol="0" anchor="t">
            <a:normAutofit/>
          </a:bodyPr>
          <a:lstStyle/>
          <a:p>
            <a:pPr marL="342900" indent="-342900">
              <a:buFont typeface="Arial" panose="020B0604020202020204" pitchFamily="34" charset="0"/>
              <a:buChar char="•"/>
            </a:pPr>
            <a:r>
              <a:rPr lang="en-GB" dirty="0"/>
              <a:t>We are working with Māori medium on the best approach and timeframe for </a:t>
            </a:r>
            <a:r>
              <a:rPr lang="en-GB" i="1" dirty="0" err="1"/>
              <a:t>Ngā</a:t>
            </a:r>
            <a:r>
              <a:rPr lang="en-GB" i="1" dirty="0"/>
              <a:t> </a:t>
            </a:r>
            <a:r>
              <a:rPr lang="en-GB" i="1" dirty="0" err="1"/>
              <a:t>Paerewa</a:t>
            </a:r>
            <a:r>
              <a:rPr lang="en-GB" i="1" dirty="0"/>
              <a:t>.</a:t>
            </a:r>
          </a:p>
          <a:p>
            <a:endParaRPr lang="en-GB" dirty="0"/>
          </a:p>
          <a:p>
            <a:pPr marL="342900" indent="-342900">
              <a:buFont typeface="Arial" panose="020B0604020202020204" pitchFamily="34" charset="0"/>
              <a:buChar char="•"/>
            </a:pPr>
            <a:r>
              <a:rPr lang="en-GB" dirty="0"/>
              <a:t>A proposed set of Standards for Principals and consideration of how they would be used in a Professional Growth Cycle (PGC) and practising certificate renewal – this work will begin early April.</a:t>
            </a:r>
          </a:p>
          <a:p>
            <a:pPr marL="342900" indent="-342900">
              <a:buFont typeface="Arial" panose="020B0604020202020204" pitchFamily="34" charset="0"/>
              <a:buChar char="•"/>
            </a:pPr>
            <a:endParaRPr lang="en-GB" dirty="0"/>
          </a:p>
        </p:txBody>
      </p:sp>
      <p:sp>
        <p:nvSpPr>
          <p:cNvPr id="10" name="Content Placeholder 9">
            <a:extLst>
              <a:ext uri="{FF2B5EF4-FFF2-40B4-BE49-F238E27FC236}">
                <a16:creationId xmlns:a16="http://schemas.microsoft.com/office/drawing/2014/main" id="{8557D1B9-5E70-5343-F003-8B06050C3390}"/>
              </a:ext>
            </a:extLst>
          </p:cNvPr>
          <p:cNvSpPr>
            <a:spLocks noGrp="1"/>
          </p:cNvSpPr>
          <p:nvPr>
            <p:ph sz="half" idx="11"/>
          </p:nvPr>
        </p:nvSpPr>
        <p:spPr/>
        <p:txBody>
          <a:bodyPr/>
          <a:lstStyle/>
          <a:p>
            <a:endParaRPr lang="en-US"/>
          </a:p>
        </p:txBody>
      </p:sp>
      <p:sp>
        <p:nvSpPr>
          <p:cNvPr id="5" name="TextBox 4">
            <a:extLst>
              <a:ext uri="{FF2B5EF4-FFF2-40B4-BE49-F238E27FC236}">
                <a16:creationId xmlns:a16="http://schemas.microsoft.com/office/drawing/2014/main" id="{E5DAD7CC-A10C-9B91-0CB8-74E5ECDE2B21}"/>
              </a:ext>
            </a:extLst>
          </p:cNvPr>
          <p:cNvSpPr txBox="1"/>
          <p:nvPr/>
        </p:nvSpPr>
        <p:spPr>
          <a:xfrm>
            <a:off x="278917" y="496371"/>
            <a:ext cx="8497614" cy="738664"/>
          </a:xfrm>
          <a:prstGeom prst="rect">
            <a:avLst/>
          </a:prstGeom>
          <a:noFill/>
        </p:spPr>
        <p:txBody>
          <a:bodyPr wrap="square">
            <a:spAutoFit/>
          </a:bodyPr>
          <a:lstStyle/>
          <a:p>
            <a:r>
              <a:rPr lang="mi-NZ" sz="4200">
                <a:solidFill>
                  <a:srgbClr val="5FC6CB"/>
                </a:solidFill>
                <a:latin typeface="+mj-lt"/>
                <a:ea typeface="+mj-ea"/>
                <a:cs typeface="+mj-cs"/>
              </a:rPr>
              <a:t>Related work</a:t>
            </a:r>
            <a:endParaRPr lang="en-NZ" sz="4200">
              <a:solidFill>
                <a:srgbClr val="5FC6CB"/>
              </a:solidFill>
              <a:latin typeface="+mj-lt"/>
              <a:ea typeface="+mj-ea"/>
              <a:cs typeface="+mj-cs"/>
            </a:endParaRPr>
          </a:p>
        </p:txBody>
      </p:sp>
    </p:spTree>
    <p:extLst>
      <p:ext uri="{BB962C8B-B14F-4D97-AF65-F5344CB8AC3E}">
        <p14:creationId xmlns:p14="http://schemas.microsoft.com/office/powerpoint/2010/main" val="2099983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9AA6F-3963-497D-7F2E-F8FF676BCEF4}"/>
              </a:ext>
            </a:extLst>
          </p:cNvPr>
          <p:cNvSpPr>
            <a:spLocks noGrp="1"/>
          </p:cNvSpPr>
          <p:nvPr>
            <p:ph type="title"/>
          </p:nvPr>
        </p:nvSpPr>
        <p:spPr/>
        <p:txBody>
          <a:bodyPr/>
          <a:lstStyle/>
          <a:p>
            <a:r>
              <a:rPr lang="mi-NZ"/>
              <a:t>Proposed new structure of the</a:t>
            </a:r>
            <a:r>
              <a:rPr lang="mi-NZ" i="1"/>
              <a:t> </a:t>
            </a:r>
            <a:r>
              <a:rPr lang="mi-NZ"/>
              <a:t>Standards</a:t>
            </a:r>
            <a:endParaRPr lang="en-NZ"/>
          </a:p>
        </p:txBody>
      </p:sp>
    </p:spTree>
    <p:extLst>
      <p:ext uri="{BB962C8B-B14F-4D97-AF65-F5344CB8AC3E}">
        <p14:creationId xmlns:p14="http://schemas.microsoft.com/office/powerpoint/2010/main" val="2740659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0C5BA02-8CE5-DAB8-E651-7299459A84E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165418" y="801000"/>
            <a:ext cx="9861164" cy="5256000"/>
          </a:xfrm>
        </p:spPr>
      </p:pic>
      <p:sp>
        <p:nvSpPr>
          <p:cNvPr id="2" name="TextBox 1">
            <a:extLst>
              <a:ext uri="{FF2B5EF4-FFF2-40B4-BE49-F238E27FC236}">
                <a16:creationId xmlns:a16="http://schemas.microsoft.com/office/drawing/2014/main" id="{9AB41560-D950-7CA5-E18F-359356515510}"/>
              </a:ext>
            </a:extLst>
          </p:cNvPr>
          <p:cNvSpPr txBox="1"/>
          <p:nvPr/>
        </p:nvSpPr>
        <p:spPr>
          <a:xfrm>
            <a:off x="1165418" y="6057000"/>
            <a:ext cx="9861164" cy="276999"/>
          </a:xfrm>
          <a:prstGeom prst="rect">
            <a:avLst/>
          </a:prstGeom>
          <a:noFill/>
        </p:spPr>
        <p:txBody>
          <a:bodyPr wrap="square">
            <a:spAutoFit/>
          </a:bodyPr>
          <a:lstStyle/>
          <a:p>
            <a:r>
              <a:rPr lang="en-US" sz="1200"/>
              <a:t>Figure 2: How the six current standards have been reconfigured to become the eight proposed standards - component 1. </a:t>
            </a:r>
            <a:endParaRPr lang="en-NZ" sz="1200"/>
          </a:p>
        </p:txBody>
      </p:sp>
    </p:spTree>
    <p:extLst>
      <p:ext uri="{BB962C8B-B14F-4D97-AF65-F5344CB8AC3E}">
        <p14:creationId xmlns:p14="http://schemas.microsoft.com/office/powerpoint/2010/main" val="3172102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E1020-57EB-83E8-D656-B64E2A63CD77}"/>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7704CAE-768E-947A-20E1-EC73490DA55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165418" y="801000"/>
            <a:ext cx="9861164" cy="5256000"/>
          </a:xfrm>
        </p:spPr>
      </p:pic>
      <p:sp>
        <p:nvSpPr>
          <p:cNvPr id="2" name="TextBox 1">
            <a:extLst>
              <a:ext uri="{FF2B5EF4-FFF2-40B4-BE49-F238E27FC236}">
                <a16:creationId xmlns:a16="http://schemas.microsoft.com/office/drawing/2014/main" id="{C351C230-929C-3EFD-FEA2-BBCF43AFBA65}"/>
              </a:ext>
            </a:extLst>
          </p:cNvPr>
          <p:cNvSpPr txBox="1"/>
          <p:nvPr/>
        </p:nvSpPr>
        <p:spPr>
          <a:xfrm>
            <a:off x="1165418" y="6057000"/>
            <a:ext cx="9861164" cy="276999"/>
          </a:xfrm>
          <a:prstGeom prst="rect">
            <a:avLst/>
          </a:prstGeom>
          <a:noFill/>
        </p:spPr>
        <p:txBody>
          <a:bodyPr wrap="square">
            <a:spAutoFit/>
          </a:bodyPr>
          <a:lstStyle/>
          <a:p>
            <a:r>
              <a:rPr lang="en-US" sz="1200"/>
              <a:t>Figure 3: How the six current standards have been reconfigured to become the eight proposed standards - Component 2. </a:t>
            </a:r>
            <a:endParaRPr lang="en-NZ" sz="1200"/>
          </a:p>
        </p:txBody>
      </p:sp>
    </p:spTree>
    <p:extLst>
      <p:ext uri="{BB962C8B-B14F-4D97-AF65-F5344CB8AC3E}">
        <p14:creationId xmlns:p14="http://schemas.microsoft.com/office/powerpoint/2010/main" val="1658862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AE981-B172-E67C-19FE-393BC0F97BCA}"/>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CEC6F94-AB07-A270-1D62-BFD56807D9A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165418" y="801000"/>
            <a:ext cx="9861164" cy="5256000"/>
          </a:xfrm>
        </p:spPr>
      </p:pic>
      <p:sp>
        <p:nvSpPr>
          <p:cNvPr id="2" name="TextBox 1">
            <a:extLst>
              <a:ext uri="{FF2B5EF4-FFF2-40B4-BE49-F238E27FC236}">
                <a16:creationId xmlns:a16="http://schemas.microsoft.com/office/drawing/2014/main" id="{8F154004-6025-FCFD-6DAC-999CDAFF7B72}"/>
              </a:ext>
            </a:extLst>
          </p:cNvPr>
          <p:cNvSpPr txBox="1"/>
          <p:nvPr/>
        </p:nvSpPr>
        <p:spPr>
          <a:xfrm>
            <a:off x="1165418" y="6057000"/>
            <a:ext cx="9861164" cy="276999"/>
          </a:xfrm>
          <a:prstGeom prst="rect">
            <a:avLst/>
          </a:prstGeom>
          <a:noFill/>
        </p:spPr>
        <p:txBody>
          <a:bodyPr wrap="square">
            <a:spAutoFit/>
          </a:bodyPr>
          <a:lstStyle/>
          <a:p>
            <a:r>
              <a:rPr lang="en-US" sz="1200"/>
              <a:t>Figure 4: Standards 2, 3, 4 and 6 reordered </a:t>
            </a:r>
            <a:endParaRPr lang="en-NZ" sz="1200"/>
          </a:p>
        </p:txBody>
      </p:sp>
    </p:spTree>
    <p:extLst>
      <p:ext uri="{BB962C8B-B14F-4D97-AF65-F5344CB8AC3E}">
        <p14:creationId xmlns:p14="http://schemas.microsoft.com/office/powerpoint/2010/main" val="283908880"/>
      </p:ext>
    </p:extLst>
  </p:cSld>
  <p:clrMapOvr>
    <a:masterClrMapping/>
  </p:clrMapOvr>
</p:sld>
</file>

<file path=ppt/theme/theme1.xml><?xml version="1.0" encoding="utf-8"?>
<a:theme xmlns:a="http://schemas.openxmlformats.org/drawingml/2006/main" name="Office Theme">
  <a:themeElements>
    <a:clrScheme name="Teaching Council colours RGB">
      <a:dk1>
        <a:srgbClr val="000000"/>
      </a:dk1>
      <a:lt1>
        <a:srgbClr val="FFFFFF"/>
      </a:lt1>
      <a:dk2>
        <a:srgbClr val="322738"/>
      </a:dk2>
      <a:lt2>
        <a:srgbClr val="E7E6E6"/>
      </a:lt2>
      <a:accent1>
        <a:srgbClr val="71CCD2"/>
      </a:accent1>
      <a:accent2>
        <a:srgbClr val="DF003E"/>
      </a:accent2>
      <a:accent3>
        <a:srgbClr val="5091CC"/>
      </a:accent3>
      <a:accent4>
        <a:srgbClr val="F36E20"/>
      </a:accent4>
      <a:accent5>
        <a:srgbClr val="F36F20"/>
      </a:accent5>
      <a:accent6>
        <a:srgbClr val="F36E20"/>
      </a:accent6>
      <a:hlink>
        <a:srgbClr val="13B5EA"/>
      </a:hlink>
      <a:folHlink>
        <a:srgbClr val="7473A9"/>
      </a:folHlink>
    </a:clrScheme>
    <a:fontScheme name="Custom 2">
      <a:majorFont>
        <a:latin typeface="Franklin Gothic Demi"/>
        <a:ea typeface=""/>
        <a:cs typeface=""/>
      </a:majorFont>
      <a:minorFont>
        <a:latin typeface="Franklin Gothic Boo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C Presentation B" id="{AAE4972B-FCD3-874D-A0BC-A73FBA86823D}" vid="{06640D7E-2BE7-144C-9521-D2DB8DD15C0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620AB808E591A47941FE0AB9810DA7D" ma:contentTypeVersion="20" ma:contentTypeDescription="Create a new document." ma:contentTypeScope="" ma:versionID="437ed677b3e36a36f7c6b771e42b8f52">
  <xsd:schema xmlns:xsd="http://www.w3.org/2001/XMLSchema" xmlns:xs="http://www.w3.org/2001/XMLSchema" xmlns:p="http://schemas.microsoft.com/office/2006/metadata/properties" xmlns:ns2="c0f69778-9efc-4027-8f52-00ec679231f2" xmlns:ns3="d291e939-f885-4a68-8f90-59a8fcc2a96d" targetNamespace="http://schemas.microsoft.com/office/2006/metadata/properties" ma:root="true" ma:fieldsID="db8211c05966f2f8ef9bf28a7e99f827" ns2:_="" ns3:_="">
    <xsd:import namespace="c0f69778-9efc-4027-8f52-00ec679231f2"/>
    <xsd:import namespace="d291e939-f885-4a68-8f90-59a8fcc2a96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Status" minOccurs="0"/>
                <xsd:element ref="ns2:MediaLengthInSeconds" minOccurs="0"/>
                <xsd:element ref="ns2:lcf76f155ced4ddcb4097134ff3c332f" minOccurs="0"/>
                <xsd:element ref="ns3:TaxCatchAll" minOccurs="0"/>
                <xsd:element ref="ns2:_Flow_SignoffStatu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f69778-9efc-4027-8f52-00ec679231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Status" ma:index="19" nillable="true" ma:displayName="Status" ma:format="Dropdown" ma:internalName="Status">
      <xsd:simpleType>
        <xsd:restriction base="dms:Choice">
          <xsd:enumeration value="Ongoing"/>
          <xsd:enumeration value="Completed"/>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320d4ef-559c-484f-ad4d-9445a15d84f1" ma:termSetId="09814cd3-568e-fe90-9814-8d621ff8fb84" ma:anchorId="fba54fb3-c3e1-fe81-a776-ca4b69148c4d" ma:open="true" ma:isKeyword="false">
      <xsd:complexType>
        <xsd:sequence>
          <xsd:element ref="pc:Terms" minOccurs="0" maxOccurs="1"/>
        </xsd:sequence>
      </xsd:complexType>
    </xsd:element>
    <xsd:element name="_Flow_SignoffStatus" ma:index="24" nillable="true" ma:displayName="Sign-off status" ma:internalName="Sign_x002d_off_x0020_status">
      <xsd:simpleType>
        <xsd:restriction base="dms:Text"/>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291e939-f885-4a68-8f90-59a8fcc2a96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477e061-ae25-441a-83cb-413887e6a54c}" ma:internalName="TaxCatchAll" ma:showField="CatchAllData" ma:web="d291e939-f885-4a68-8f90-59a8fcc2a96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291e939-f885-4a68-8f90-59a8fcc2a96d"/>
    <lcf76f155ced4ddcb4097134ff3c332f xmlns="c0f69778-9efc-4027-8f52-00ec679231f2">
      <Terms xmlns="http://schemas.microsoft.com/office/infopath/2007/PartnerControls"/>
    </lcf76f155ced4ddcb4097134ff3c332f>
    <_Flow_SignoffStatus xmlns="c0f69778-9efc-4027-8f52-00ec679231f2" xsi:nil="true"/>
    <Status xmlns="c0f69778-9efc-4027-8f52-00ec679231f2" xsi:nil="true"/>
  </documentManagement>
</p:properties>
</file>

<file path=customXml/itemProps1.xml><?xml version="1.0" encoding="utf-8"?>
<ds:datastoreItem xmlns:ds="http://schemas.openxmlformats.org/officeDocument/2006/customXml" ds:itemID="{F761323F-D2E5-44F6-85C4-ABAE9B076366}">
  <ds:schemaRefs>
    <ds:schemaRef ds:uri="http://schemas.microsoft.com/sharepoint/v3/contenttype/forms"/>
  </ds:schemaRefs>
</ds:datastoreItem>
</file>

<file path=customXml/itemProps2.xml><?xml version="1.0" encoding="utf-8"?>
<ds:datastoreItem xmlns:ds="http://schemas.openxmlformats.org/officeDocument/2006/customXml" ds:itemID="{E7491B4E-592B-49DE-AFAB-4418C568D9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f69778-9efc-4027-8f52-00ec679231f2"/>
    <ds:schemaRef ds:uri="d291e939-f885-4a68-8f90-59a8fcc2a9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A4DB63A-40D2-490F-8F16-27BCC6F1CF52}">
  <ds:schemaRefs>
    <ds:schemaRef ds:uri="http://schemas.microsoft.com/office/2006/metadata/properties"/>
    <ds:schemaRef ds:uri="d291e939-f885-4a68-8f90-59a8fcc2a96d"/>
    <ds:schemaRef ds:uri="http://www.w3.org/XML/1998/namespace"/>
    <ds:schemaRef ds:uri="http://schemas.openxmlformats.org/package/2006/metadata/core-properties"/>
    <ds:schemaRef ds:uri="http://purl.org/dc/elements/1.1/"/>
    <ds:schemaRef ds:uri="http://schemas.microsoft.com/office/2006/documentManagement/types"/>
    <ds:schemaRef ds:uri="http://purl.org/dc/terms/"/>
    <ds:schemaRef ds:uri="http://schemas.microsoft.com/office/infopath/2007/PartnerControls"/>
    <ds:schemaRef ds:uri="c0f69778-9efc-4027-8f52-00ec679231f2"/>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176</TotalTime>
  <Words>1944</Words>
  <Application>Microsoft Office PowerPoint</Application>
  <PresentationFormat>Widescreen</PresentationFormat>
  <Paragraphs>113</Paragraphs>
  <Slides>14</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Aptos</vt:lpstr>
      <vt:lpstr>Arial</vt:lpstr>
      <vt:lpstr>Calibri</vt:lpstr>
      <vt:lpstr>Calibri Light</vt:lpstr>
      <vt:lpstr>Franklin Gothic Book</vt:lpstr>
      <vt:lpstr>Franklin Gothic Demi</vt:lpstr>
      <vt:lpstr>Segoe UI</vt:lpstr>
      <vt:lpstr>Symbol</vt:lpstr>
      <vt:lpstr>Office Theme</vt:lpstr>
      <vt:lpstr>Refresh of the Standards for the Teaching Profession</vt:lpstr>
      <vt:lpstr>Background to the refresh – where we’ve come from </vt:lpstr>
      <vt:lpstr>PowerPoint Presentation</vt:lpstr>
      <vt:lpstr>Why are we  proposing  revisions now?</vt:lpstr>
      <vt:lpstr> </vt:lpstr>
      <vt:lpstr>Proposed new structure of the Standards</vt:lpstr>
      <vt:lpstr>PowerPoint Presentation</vt:lpstr>
      <vt:lpstr>PowerPoint Presentation</vt:lpstr>
      <vt:lpstr>PowerPoint Presentation</vt:lpstr>
      <vt:lpstr>PowerPoint Presentation</vt:lpstr>
      <vt:lpstr>Elaborations to 'focus areas'</vt:lpstr>
      <vt:lpstr>Consultation approach</vt:lpstr>
      <vt:lpstr>How you can submit your feedback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Calvert</dc:creator>
  <cp:lastModifiedBy>Raymond Mullan</cp:lastModifiedBy>
  <cp:revision>30</cp:revision>
  <cp:lastPrinted>2025-03-03T20:00:47Z</cp:lastPrinted>
  <dcterms:created xsi:type="dcterms:W3CDTF">2024-04-08T04:07:06Z</dcterms:created>
  <dcterms:modified xsi:type="dcterms:W3CDTF">2025-03-11T22:37:20Z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df19e51-2680-42c0-85d7-f1f9ea2f5342_Enabled">
    <vt:lpwstr>true</vt:lpwstr>
  </property>
  <property fmtid="{D5CDD505-2E9C-101B-9397-08002B2CF9AE}" pid="3" name="MSIP_Label_9df19e51-2680-42c0-85d7-f1f9ea2f5342_SetDate">
    <vt:lpwstr>2022-11-16T02:05:59Z</vt:lpwstr>
  </property>
  <property fmtid="{D5CDD505-2E9C-101B-9397-08002B2CF9AE}" pid="4" name="MSIP_Label_9df19e51-2680-42c0-85d7-f1f9ea2f5342_Method">
    <vt:lpwstr>Standard</vt:lpwstr>
  </property>
  <property fmtid="{D5CDD505-2E9C-101B-9397-08002B2CF9AE}" pid="5" name="MSIP_Label_9df19e51-2680-42c0-85d7-f1f9ea2f5342_Name">
    <vt:lpwstr>defa4170-0d19-0005-0004-bc88714345d2</vt:lpwstr>
  </property>
  <property fmtid="{D5CDD505-2E9C-101B-9397-08002B2CF9AE}" pid="6" name="MSIP_Label_9df19e51-2680-42c0-85d7-f1f9ea2f5342_SiteId">
    <vt:lpwstr>ffe533ea-53e0-4039-a3e8-10790e0c9ef2</vt:lpwstr>
  </property>
  <property fmtid="{D5CDD505-2E9C-101B-9397-08002B2CF9AE}" pid="7" name="MSIP_Label_9df19e51-2680-42c0-85d7-f1f9ea2f5342_ActionId">
    <vt:lpwstr>f7b87534-4d0c-4a83-8570-ae7cf14a780e</vt:lpwstr>
  </property>
  <property fmtid="{D5CDD505-2E9C-101B-9397-08002B2CF9AE}" pid="8" name="MSIP_Label_9df19e51-2680-42c0-85d7-f1f9ea2f5342_ContentBits">
    <vt:lpwstr>0</vt:lpwstr>
  </property>
  <property fmtid="{D5CDD505-2E9C-101B-9397-08002B2CF9AE}" pid="9" name="MediaServiceImageTags">
    <vt:lpwstr/>
  </property>
  <property fmtid="{D5CDD505-2E9C-101B-9397-08002B2CF9AE}" pid="10" name="Order">
    <vt:lpwstr>17102200.0000000</vt:lpwstr>
  </property>
  <property fmtid="{D5CDD505-2E9C-101B-9397-08002B2CF9AE}" pid="11" name="xd_ProgID">
    <vt:lpwstr/>
  </property>
  <property fmtid="{D5CDD505-2E9C-101B-9397-08002B2CF9AE}" pid="12" name="ComplianceAssetId">
    <vt:lpwstr/>
  </property>
  <property fmtid="{D5CDD505-2E9C-101B-9397-08002B2CF9AE}" pid="13" name="TemplateUrl">
    <vt:lpwstr/>
  </property>
  <property fmtid="{D5CDD505-2E9C-101B-9397-08002B2CF9AE}" pid="14" name="_ExtendedDescription">
    <vt:lpwstr/>
  </property>
  <property fmtid="{D5CDD505-2E9C-101B-9397-08002B2CF9AE}" pid="15" name="TriggerFlowInfo">
    <vt:lpwstr/>
  </property>
  <property fmtid="{D5CDD505-2E9C-101B-9397-08002B2CF9AE}" pid="16" name="xd_Signature">
    <vt:lpwstr/>
  </property>
  <property fmtid="{D5CDD505-2E9C-101B-9397-08002B2CF9AE}" pid="17" name="ContentTypeId">
    <vt:lpwstr>0x010100D620AB808E591A47941FE0AB9810DA7D</vt:lpwstr>
  </property>
</Properties>
</file>