
<file path=[Content_Types].xml><?xml version="1.0" encoding="utf-8"?>
<Types xmlns="http://schemas.openxmlformats.org/package/2006/content-types">
  <Default Extension="gif" ContentType="image/gi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396" r:id="rId2"/>
    <p:sldId id="395" r:id="rId3"/>
    <p:sldId id="400" r:id="rId4"/>
    <p:sldId id="402" r:id="rId5"/>
    <p:sldId id="398" r:id="rId6"/>
    <p:sldId id="401" r:id="rId7"/>
    <p:sldId id="399" r:id="rId8"/>
    <p:sldId id="403" r:id="rId9"/>
    <p:sldId id="305" r:id="rId10"/>
    <p:sldId id="397" r:id="rId11"/>
    <p:sldId id="406" r:id="rId12"/>
    <p:sldId id="404" r:id="rId13"/>
  </p:sldIdLst>
  <p:sldSz cx="12192000" cy="6858000"/>
  <p:notesSz cx="6858000" cy="29146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x Smith" initials="RS" lastIdx="5" clrIdx="0">
    <p:extLst>
      <p:ext uri="{19B8F6BF-5375-455C-9EA6-DF929625EA0E}">
        <p15:presenceInfo xmlns:p15="http://schemas.microsoft.com/office/powerpoint/2012/main" userId="S::Rex.Smith@teachingcouncil.nz::62fe1e20-519a-4993-9f1b-125bc86766f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82" autoAdjust="0"/>
    <p:restoredTop sz="52778" autoAdjust="0"/>
  </p:normalViewPr>
  <p:slideViewPr>
    <p:cSldViewPr snapToGrid="0" snapToObjects="1">
      <p:cViewPr varScale="1">
        <p:scale>
          <a:sx n="60" d="100"/>
          <a:sy n="60" d="100"/>
        </p:scale>
        <p:origin x="27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FCCA9F-26B5-C04F-B304-C0B472D50B62}" type="datetimeFigureOut">
              <a:rPr lang="en-US" smtClean="0"/>
              <a:t>2/13/2020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9E9CE2-0CD4-DF48-94D5-13CD8C54BFF8}" type="slidenum">
              <a:rPr lang="en-US" smtClean="0"/>
              <a:t>‹#›</a:t>
            </a:fld>
            <a:endParaRPr lang="en-US"/>
          </a:p>
        </p:txBody>
      </p:sp>
    </p:spTree>
    <p:extLst>
      <p:ext uri="{BB962C8B-B14F-4D97-AF65-F5344CB8AC3E}">
        <p14:creationId xmlns:p14="http://schemas.microsoft.com/office/powerpoint/2010/main" val="1359547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r>
              <a:rPr lang="en-US" dirty="0">
                <a:cs typeface="Calibri"/>
              </a:rPr>
              <a:t>This presentation is designed to support Initial Teacher Education providers to unpack Requirement 6.2 in relation to </a:t>
            </a:r>
            <a:r>
              <a:rPr lang="en-US" dirty="0" err="1">
                <a:cs typeface="Calibri"/>
              </a:rPr>
              <a:t>Te</a:t>
            </a:r>
            <a:r>
              <a:rPr lang="en-US" dirty="0">
                <a:cs typeface="Calibri"/>
              </a:rPr>
              <a:t> </a:t>
            </a:r>
            <a:r>
              <a:rPr lang="en-US" dirty="0" err="1">
                <a:cs typeface="Calibri"/>
              </a:rPr>
              <a:t>Reo</a:t>
            </a:r>
            <a:r>
              <a:rPr lang="en-US" dirty="0">
                <a:cs typeface="Calibri"/>
              </a:rPr>
              <a:t> M</a:t>
            </a:r>
            <a:r>
              <a:rPr lang="mi-NZ" dirty="0">
                <a:cs typeface="Calibri"/>
              </a:rPr>
              <a:t>ā</a:t>
            </a:r>
            <a:r>
              <a:rPr lang="en-NZ" dirty="0" err="1">
                <a:cs typeface="Calibri"/>
              </a:rPr>
              <a:t>ori</a:t>
            </a:r>
            <a:r>
              <a:rPr lang="en-NZ" dirty="0">
                <a:cs typeface="Calibri"/>
              </a:rPr>
              <a:t> competency and progression.  </a:t>
            </a:r>
            <a:endParaRPr lang="en-US" dirty="0">
              <a:cs typeface="Calibri"/>
            </a:endParaRPr>
          </a:p>
        </p:txBody>
      </p:sp>
      <p:sp>
        <p:nvSpPr>
          <p:cNvPr id="4" name="Slide Number Placeholder 3"/>
          <p:cNvSpPr>
            <a:spLocks noGrp="1"/>
          </p:cNvSpPr>
          <p:nvPr>
            <p:ph type="sldNum" sz="quarter" idx="5"/>
          </p:nvPr>
        </p:nvSpPr>
        <p:spPr/>
        <p:txBody>
          <a:bodyPr/>
          <a:lstStyle/>
          <a:p>
            <a:fld id="{7E9E9CE2-0CD4-DF48-94D5-13CD8C54BFF8}" type="slidenum">
              <a:rPr lang="en-US" smtClean="0"/>
              <a:t>1</a:t>
            </a:fld>
            <a:endParaRPr lang="en-US"/>
          </a:p>
        </p:txBody>
      </p:sp>
    </p:spTree>
    <p:extLst>
      <p:ext uri="{BB962C8B-B14F-4D97-AF65-F5344CB8AC3E}">
        <p14:creationId xmlns:p14="http://schemas.microsoft.com/office/powerpoint/2010/main" val="4845720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dirty="0"/>
              <a:t>You may wish to discuss the opportunity this aspect of the Requirements presents for your programme design.  An opportunity to embedd te reo Māori in programmes, in practice and in the hearts and minds of all our future professional colleagues.  Will these student teachers enter the profession with a taonga to gift to the next generation that will keep the language alive? </a:t>
            </a:r>
            <a:endParaRPr lang="en-NZ" dirty="0"/>
          </a:p>
        </p:txBody>
      </p:sp>
      <p:sp>
        <p:nvSpPr>
          <p:cNvPr id="4" name="Slide Number Placeholder 3"/>
          <p:cNvSpPr>
            <a:spLocks noGrp="1"/>
          </p:cNvSpPr>
          <p:nvPr>
            <p:ph type="sldNum" sz="quarter" idx="5"/>
          </p:nvPr>
        </p:nvSpPr>
        <p:spPr/>
        <p:txBody>
          <a:bodyPr/>
          <a:lstStyle/>
          <a:p>
            <a:fld id="{7E9E9CE2-0CD4-DF48-94D5-13CD8C54BFF8}" type="slidenum">
              <a:rPr lang="en-US" smtClean="0"/>
              <a:t>10</a:t>
            </a:fld>
            <a:endParaRPr lang="en-US"/>
          </a:p>
        </p:txBody>
      </p:sp>
    </p:spTree>
    <p:extLst>
      <p:ext uri="{BB962C8B-B14F-4D97-AF65-F5344CB8AC3E}">
        <p14:creationId xmlns:p14="http://schemas.microsoft.com/office/powerpoint/2010/main" val="20275678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see on this slide a link to resources you may like to look at.</a:t>
            </a:r>
            <a:endParaRPr lang="en-NZ" dirty="0"/>
          </a:p>
        </p:txBody>
      </p:sp>
      <p:sp>
        <p:nvSpPr>
          <p:cNvPr id="4" name="Slide Number Placeholder 3"/>
          <p:cNvSpPr>
            <a:spLocks noGrp="1"/>
          </p:cNvSpPr>
          <p:nvPr>
            <p:ph type="sldNum" sz="quarter" idx="5"/>
          </p:nvPr>
        </p:nvSpPr>
        <p:spPr/>
        <p:txBody>
          <a:bodyPr/>
          <a:lstStyle/>
          <a:p>
            <a:fld id="{7E9E9CE2-0CD4-DF48-94D5-13CD8C54BFF8}" type="slidenum">
              <a:rPr lang="en-US" smtClean="0"/>
              <a:t>11</a:t>
            </a:fld>
            <a:endParaRPr lang="en-US"/>
          </a:p>
        </p:txBody>
      </p:sp>
    </p:spTree>
    <p:extLst>
      <p:ext uri="{BB962C8B-B14F-4D97-AF65-F5344CB8AC3E}">
        <p14:creationId xmlns:p14="http://schemas.microsoft.com/office/powerpoint/2010/main" val="598137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dirty="0" err="1"/>
              <a:t>We</a:t>
            </a:r>
            <a:r>
              <a:rPr lang="mi-NZ"/>
              <a:t> hope </a:t>
            </a:r>
            <a:r>
              <a:rPr lang="mi-NZ" dirty="0"/>
              <a:t>this presentation has helped to unpack in a little more detail the expectations around Requirement 6.2 te reo Māori competence. </a:t>
            </a:r>
          </a:p>
          <a:p>
            <a:endParaRPr lang="mi-NZ" dirty="0"/>
          </a:p>
          <a:p>
            <a:r>
              <a:rPr lang="mi-NZ" dirty="0"/>
              <a:t>If you require any further assistance regarding this or any other aspect of your approval please don’t hesitate to get in touch with the Teaching Council through your Lead Advisor. </a:t>
            </a:r>
            <a:endParaRPr lang="en-NZ" dirty="0"/>
          </a:p>
        </p:txBody>
      </p:sp>
      <p:sp>
        <p:nvSpPr>
          <p:cNvPr id="4" name="Slide Number Placeholder 3"/>
          <p:cNvSpPr>
            <a:spLocks noGrp="1"/>
          </p:cNvSpPr>
          <p:nvPr>
            <p:ph type="sldNum" sz="quarter" idx="5"/>
          </p:nvPr>
        </p:nvSpPr>
        <p:spPr/>
        <p:txBody>
          <a:bodyPr/>
          <a:lstStyle/>
          <a:p>
            <a:fld id="{7E9E9CE2-0CD4-DF48-94D5-13CD8C54BFF8}" type="slidenum">
              <a:rPr lang="en-US" smtClean="0"/>
              <a:t>12</a:t>
            </a:fld>
            <a:endParaRPr lang="en-US"/>
          </a:p>
        </p:txBody>
      </p:sp>
    </p:spTree>
    <p:extLst>
      <p:ext uri="{BB962C8B-B14F-4D97-AF65-F5344CB8AC3E}">
        <p14:creationId xmlns:p14="http://schemas.microsoft.com/office/powerpoint/2010/main" val="3044668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Requirement 6.2 sets out a clear expectation for all English Medium ITE programmes in Aotearoa New Zealand.  There are three distinct parts contained within the requirement that we’ll explore in more detail in this presentation. </a:t>
            </a:r>
          </a:p>
        </p:txBody>
      </p:sp>
      <p:sp>
        <p:nvSpPr>
          <p:cNvPr id="4" name="Slide Number Placeholder 3"/>
          <p:cNvSpPr>
            <a:spLocks noGrp="1"/>
          </p:cNvSpPr>
          <p:nvPr>
            <p:ph type="sldNum" sz="quarter" idx="5"/>
          </p:nvPr>
        </p:nvSpPr>
        <p:spPr/>
        <p:txBody>
          <a:bodyPr/>
          <a:lstStyle/>
          <a:p>
            <a:fld id="{7E9E9CE2-0CD4-DF48-94D5-13CD8C54BFF8}" type="slidenum">
              <a:rPr lang="en-US" smtClean="0"/>
              <a:t>2</a:t>
            </a:fld>
            <a:endParaRPr lang="en-US"/>
          </a:p>
        </p:txBody>
      </p:sp>
    </p:spTree>
    <p:extLst>
      <p:ext uri="{BB962C8B-B14F-4D97-AF65-F5344CB8AC3E}">
        <p14:creationId xmlns:p14="http://schemas.microsoft.com/office/powerpoint/2010/main" val="2025624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Firstly the assessment aspect. </a:t>
            </a:r>
          </a:p>
          <a:p>
            <a:r>
              <a:rPr lang="en-NZ" dirty="0"/>
              <a:t> </a:t>
            </a:r>
          </a:p>
          <a:p>
            <a:r>
              <a:rPr lang="en-NZ" dirty="0"/>
              <a:t>There’s currently no nationally available ITE test for </a:t>
            </a:r>
            <a:r>
              <a:rPr lang="en-NZ" dirty="0" err="1"/>
              <a:t>te</a:t>
            </a:r>
            <a:r>
              <a:rPr lang="en-NZ" dirty="0"/>
              <a:t> </a:t>
            </a:r>
            <a:r>
              <a:rPr lang="en-NZ" dirty="0" err="1"/>
              <a:t>reo</a:t>
            </a:r>
            <a:r>
              <a:rPr lang="en-NZ" dirty="0"/>
              <a:t> Māori competency. It’s, therefore, up to each individual provider to determine the nature, timing and content of their </a:t>
            </a:r>
            <a:r>
              <a:rPr lang="en-NZ" dirty="0" err="1"/>
              <a:t>te</a:t>
            </a:r>
            <a:r>
              <a:rPr lang="en-NZ" dirty="0"/>
              <a:t> </a:t>
            </a:r>
            <a:r>
              <a:rPr lang="en-NZ" dirty="0" err="1"/>
              <a:t>reo</a:t>
            </a:r>
            <a:r>
              <a:rPr lang="en-NZ" dirty="0"/>
              <a:t> M</a:t>
            </a:r>
            <a:r>
              <a:rPr lang="mi-NZ" dirty="0"/>
              <a:t>ā</a:t>
            </a:r>
            <a:r>
              <a:rPr lang="en-NZ" dirty="0" err="1"/>
              <a:t>ori</a:t>
            </a:r>
            <a:r>
              <a:rPr lang="en-NZ" dirty="0"/>
              <a:t> assessment for ITE students.  It’s expected that the assessment will take place in the first semester, in order to ascertain the baseline level of competence for students and to then work with them to progress their learning of </a:t>
            </a:r>
            <a:r>
              <a:rPr lang="en-NZ" dirty="0" err="1"/>
              <a:t>te</a:t>
            </a:r>
            <a:r>
              <a:rPr lang="en-NZ" dirty="0"/>
              <a:t> </a:t>
            </a:r>
            <a:r>
              <a:rPr lang="en-NZ" dirty="0" err="1"/>
              <a:t>reo</a:t>
            </a:r>
            <a:r>
              <a:rPr lang="en-NZ" dirty="0"/>
              <a:t> Māori.</a:t>
            </a:r>
          </a:p>
          <a:p>
            <a:endParaRPr lang="en-NZ" dirty="0"/>
          </a:p>
          <a:p>
            <a:r>
              <a:rPr lang="en-NZ" dirty="0"/>
              <a:t>Ideally any assessment would contain a range of items that would assess the student’s capability across multiple language modes (listening, talking, reading and writing). It’s important that whenever possible these assessments have been designed to suit your unique context and have been developed in partnership with relevant iwi or </a:t>
            </a:r>
            <a:r>
              <a:rPr lang="en-NZ" dirty="0" err="1"/>
              <a:t>hāpori</a:t>
            </a:r>
            <a:r>
              <a:rPr lang="en-NZ" dirty="0"/>
              <a:t> Māori. </a:t>
            </a:r>
          </a:p>
          <a:p>
            <a:endParaRPr lang="en-NZ" dirty="0"/>
          </a:p>
          <a:p>
            <a:r>
              <a:rPr lang="en-NZ" dirty="0"/>
              <a:t>Currently students enter ITE with wide a range of </a:t>
            </a:r>
            <a:r>
              <a:rPr lang="en-NZ" dirty="0" err="1"/>
              <a:t>te</a:t>
            </a:r>
            <a:r>
              <a:rPr lang="en-NZ" dirty="0"/>
              <a:t> </a:t>
            </a:r>
            <a:r>
              <a:rPr lang="en-NZ" dirty="0" err="1"/>
              <a:t>reo</a:t>
            </a:r>
            <a:r>
              <a:rPr lang="en-NZ" dirty="0"/>
              <a:t> Māori competence. You may already have students who have completed all of their schooling in </a:t>
            </a:r>
            <a:r>
              <a:rPr lang="en-NZ" dirty="0" err="1"/>
              <a:t>te</a:t>
            </a:r>
            <a:r>
              <a:rPr lang="en-NZ" dirty="0"/>
              <a:t> </a:t>
            </a:r>
            <a:r>
              <a:rPr lang="en-NZ" dirty="0" err="1"/>
              <a:t>reo</a:t>
            </a:r>
            <a:r>
              <a:rPr lang="en-NZ" dirty="0"/>
              <a:t> M</a:t>
            </a:r>
            <a:r>
              <a:rPr lang="mi-NZ" dirty="0"/>
              <a:t>ā</a:t>
            </a:r>
            <a:r>
              <a:rPr lang="en-NZ" dirty="0" err="1"/>
              <a:t>ori</a:t>
            </a:r>
            <a:r>
              <a:rPr lang="en-NZ" dirty="0"/>
              <a:t> in a full immersion setting sitting alongside international students who have only just arrived in Aotearoa and have little or no knowledge of the language. </a:t>
            </a:r>
          </a:p>
          <a:p>
            <a:endParaRPr lang="en-NZ" dirty="0"/>
          </a:p>
          <a:p>
            <a:r>
              <a:rPr lang="en-NZ" dirty="0"/>
              <a:t>While each cohort will have a range of levels, the provider is charged with ensuring that each individual student is given opportunities to learn more </a:t>
            </a:r>
            <a:r>
              <a:rPr lang="en-NZ" dirty="0" err="1"/>
              <a:t>te</a:t>
            </a:r>
            <a:r>
              <a:rPr lang="en-NZ" dirty="0"/>
              <a:t> </a:t>
            </a:r>
            <a:r>
              <a:rPr lang="en-NZ" dirty="0" err="1"/>
              <a:t>reo</a:t>
            </a:r>
            <a:r>
              <a:rPr lang="en-NZ" dirty="0"/>
              <a:t> Māori, use it appropriately in practice situations and develop their </a:t>
            </a:r>
            <a:r>
              <a:rPr lang="en-NZ" dirty="0" err="1"/>
              <a:t>te</a:t>
            </a:r>
            <a:r>
              <a:rPr lang="en-NZ" dirty="0"/>
              <a:t> </a:t>
            </a:r>
            <a:r>
              <a:rPr lang="en-NZ" dirty="0" err="1"/>
              <a:t>reo</a:t>
            </a:r>
            <a:r>
              <a:rPr lang="en-NZ" dirty="0"/>
              <a:t> Māori competency during the programme.    </a:t>
            </a:r>
          </a:p>
        </p:txBody>
      </p:sp>
      <p:sp>
        <p:nvSpPr>
          <p:cNvPr id="4" name="Slide Number Placeholder 3"/>
          <p:cNvSpPr>
            <a:spLocks noGrp="1"/>
          </p:cNvSpPr>
          <p:nvPr>
            <p:ph type="sldNum" sz="quarter" idx="5"/>
          </p:nvPr>
        </p:nvSpPr>
        <p:spPr/>
        <p:txBody>
          <a:bodyPr/>
          <a:lstStyle/>
          <a:p>
            <a:fld id="{7E9E9CE2-0CD4-DF48-94D5-13CD8C54BFF8}" type="slidenum">
              <a:rPr lang="en-US" smtClean="0"/>
              <a:t>3</a:t>
            </a:fld>
            <a:endParaRPr lang="en-US"/>
          </a:p>
        </p:txBody>
      </p:sp>
    </p:spTree>
    <p:extLst>
      <p:ext uri="{BB962C8B-B14F-4D97-AF65-F5344CB8AC3E}">
        <p14:creationId xmlns:p14="http://schemas.microsoft.com/office/powerpoint/2010/main" val="1770693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dirty="0"/>
              <a:t>You may now wish to spend some time discussing what an effective te reo Māori assessment might look like and how </a:t>
            </a:r>
            <a:r>
              <a:rPr lang="mi-NZ" dirty="0" err="1"/>
              <a:t>it</a:t>
            </a:r>
            <a:r>
              <a:rPr lang="mi-NZ" dirty="0"/>
              <a:t> </a:t>
            </a:r>
            <a:r>
              <a:rPr lang="mi-NZ" dirty="0" err="1"/>
              <a:t>could</a:t>
            </a:r>
            <a:r>
              <a:rPr lang="mi-NZ" dirty="0"/>
              <a:t> be administered in your </a:t>
            </a:r>
            <a:r>
              <a:rPr lang="mi-NZ" dirty="0" err="1"/>
              <a:t>unique</a:t>
            </a:r>
            <a:r>
              <a:rPr lang="mi-NZ" dirty="0"/>
              <a:t> </a:t>
            </a:r>
            <a:r>
              <a:rPr lang="mi-NZ" dirty="0" err="1"/>
              <a:t>context</a:t>
            </a:r>
            <a:r>
              <a:rPr lang="mi-NZ" dirty="0"/>
              <a:t>.</a:t>
            </a:r>
          </a:p>
          <a:p>
            <a:endParaRPr lang="mi-NZ" dirty="0"/>
          </a:p>
          <a:p>
            <a:r>
              <a:rPr lang="mi-NZ" dirty="0" err="1"/>
              <a:t>This</a:t>
            </a:r>
            <a:r>
              <a:rPr lang="mi-NZ" dirty="0"/>
              <a:t> may include </a:t>
            </a:r>
            <a:r>
              <a:rPr lang="en-NZ" sz="1200" kern="1200" dirty="0">
                <a:solidFill>
                  <a:schemeClr val="tx1"/>
                </a:solidFill>
                <a:effectLst/>
                <a:latin typeface="+mn-lt"/>
                <a:ea typeface="+mn-ea"/>
                <a:cs typeface="+mn-cs"/>
              </a:rPr>
              <a:t>conversation around developing marking criteria and how you could use results for identifying next steps or development plans for groups of </a:t>
            </a:r>
            <a:r>
              <a:rPr lang="en-NZ" sz="1200" kern="1200" dirty="0" err="1">
                <a:solidFill>
                  <a:schemeClr val="tx1"/>
                </a:solidFill>
                <a:effectLst/>
                <a:latin typeface="+mn-lt"/>
                <a:ea typeface="+mn-ea"/>
                <a:cs typeface="+mn-cs"/>
              </a:rPr>
              <a:t>te</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reo</a:t>
            </a:r>
            <a:r>
              <a:rPr lang="en-NZ" sz="1200" kern="1200" dirty="0">
                <a:solidFill>
                  <a:schemeClr val="tx1"/>
                </a:solidFill>
                <a:effectLst/>
                <a:latin typeface="+mn-lt"/>
                <a:ea typeface="+mn-ea"/>
                <a:cs typeface="+mn-cs"/>
              </a:rPr>
              <a:t> Māori learners who may be at different levels.</a:t>
            </a:r>
            <a:endParaRPr lang="en-NZ" dirty="0"/>
          </a:p>
        </p:txBody>
      </p:sp>
      <p:sp>
        <p:nvSpPr>
          <p:cNvPr id="4" name="Slide Number Placeholder 3"/>
          <p:cNvSpPr>
            <a:spLocks noGrp="1"/>
          </p:cNvSpPr>
          <p:nvPr>
            <p:ph type="sldNum" sz="quarter" idx="5"/>
          </p:nvPr>
        </p:nvSpPr>
        <p:spPr/>
        <p:txBody>
          <a:bodyPr/>
          <a:lstStyle/>
          <a:p>
            <a:fld id="{7E9E9CE2-0CD4-DF48-94D5-13CD8C54BFF8}" type="slidenum">
              <a:rPr lang="en-US" smtClean="0"/>
              <a:t>4</a:t>
            </a:fld>
            <a:endParaRPr lang="en-US"/>
          </a:p>
        </p:txBody>
      </p:sp>
    </p:spTree>
    <p:extLst>
      <p:ext uri="{BB962C8B-B14F-4D97-AF65-F5344CB8AC3E}">
        <p14:creationId xmlns:p14="http://schemas.microsoft.com/office/powerpoint/2010/main" val="2327727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The second aspect of Requirement 6.2 is related to the need for programmes to progressively monitor and support competency in </a:t>
            </a:r>
            <a:r>
              <a:rPr lang="en-NZ" dirty="0" err="1"/>
              <a:t>te</a:t>
            </a:r>
            <a:r>
              <a:rPr lang="en-NZ" dirty="0"/>
              <a:t> </a:t>
            </a:r>
            <a:r>
              <a:rPr lang="en-NZ" dirty="0" err="1"/>
              <a:t>reo</a:t>
            </a:r>
            <a:r>
              <a:rPr lang="en-NZ" dirty="0"/>
              <a:t> Māori.  </a:t>
            </a:r>
          </a:p>
          <a:p>
            <a:endParaRPr lang="en-NZ" dirty="0"/>
          </a:p>
          <a:p>
            <a:r>
              <a:rPr lang="en-NZ" dirty="0"/>
              <a:t>Monitoring and support of student competency in </a:t>
            </a:r>
            <a:r>
              <a:rPr lang="en-NZ" dirty="0" err="1"/>
              <a:t>te</a:t>
            </a:r>
            <a:r>
              <a:rPr lang="en-NZ" dirty="0"/>
              <a:t> </a:t>
            </a:r>
            <a:r>
              <a:rPr lang="en-NZ" dirty="0" err="1"/>
              <a:t>reo</a:t>
            </a:r>
            <a:r>
              <a:rPr lang="en-NZ" dirty="0"/>
              <a:t> M</a:t>
            </a:r>
            <a:r>
              <a:rPr lang="mi-NZ" dirty="0"/>
              <a:t>ā</a:t>
            </a:r>
            <a:r>
              <a:rPr lang="en-NZ" dirty="0" err="1"/>
              <a:t>ori</a:t>
            </a:r>
            <a:r>
              <a:rPr lang="en-NZ" dirty="0"/>
              <a:t> should be shown throughout the programme.  Support may look different in each context with so much variety on offer nationally, from 1 year programmes leading to graduate diplomas, 3 year programmes leading to bachelors degrees, to ECE field based programmes, Employment based ITE, and others. Regardless of the setting, each programme will need to demonstrate how they intend to monitor and support progression.  </a:t>
            </a:r>
          </a:p>
          <a:p>
            <a:endParaRPr lang="en-NZ" dirty="0"/>
          </a:p>
          <a:p>
            <a:r>
              <a:rPr lang="en-NZ" dirty="0"/>
              <a:t>If, for example, a student enters the programme proficient in </a:t>
            </a:r>
            <a:r>
              <a:rPr lang="en-NZ" dirty="0" err="1"/>
              <a:t>te</a:t>
            </a:r>
            <a:r>
              <a:rPr lang="en-NZ" dirty="0"/>
              <a:t> </a:t>
            </a:r>
            <a:r>
              <a:rPr lang="en-NZ" dirty="0" err="1"/>
              <a:t>reo</a:t>
            </a:r>
            <a:r>
              <a:rPr lang="en-NZ" dirty="0"/>
              <a:t> Māori, the support they require could be based on extending their known language into curriculum specific language and support for them to use </a:t>
            </a:r>
            <a:r>
              <a:rPr lang="en-NZ" dirty="0" err="1"/>
              <a:t>te</a:t>
            </a:r>
            <a:r>
              <a:rPr lang="en-NZ" dirty="0"/>
              <a:t> </a:t>
            </a:r>
            <a:r>
              <a:rPr lang="en-NZ" dirty="0" err="1"/>
              <a:t>reo</a:t>
            </a:r>
            <a:r>
              <a:rPr lang="en-NZ" dirty="0"/>
              <a:t> Māori in unfamiliar contexts.</a:t>
            </a:r>
          </a:p>
          <a:p>
            <a:endParaRPr lang="en-NZ" dirty="0"/>
          </a:p>
          <a:p>
            <a:r>
              <a:rPr lang="en-NZ" dirty="0"/>
              <a:t>These contexts could even include opportunities for practice in dual medium or Māori medium settings.  For a beginner in the language, they could need support in the building of formulaic sentences and simple vocabulary for their practice based context.  You might like to consider if it’s beneficial to students if learning includes appropriate language for asking/answering questions in a classroom context or guiding student behaviours, or you may wish to explore how your students could begin to build content language for curriculum concepts.</a:t>
            </a:r>
          </a:p>
        </p:txBody>
      </p:sp>
      <p:sp>
        <p:nvSpPr>
          <p:cNvPr id="4" name="Slide Number Placeholder 3"/>
          <p:cNvSpPr>
            <a:spLocks noGrp="1"/>
          </p:cNvSpPr>
          <p:nvPr>
            <p:ph type="sldNum" sz="quarter" idx="5"/>
          </p:nvPr>
        </p:nvSpPr>
        <p:spPr/>
        <p:txBody>
          <a:bodyPr/>
          <a:lstStyle/>
          <a:p>
            <a:fld id="{7E9E9CE2-0CD4-DF48-94D5-13CD8C54BFF8}" type="slidenum">
              <a:rPr lang="en-US" smtClean="0"/>
              <a:t>5</a:t>
            </a:fld>
            <a:endParaRPr lang="en-US"/>
          </a:p>
        </p:txBody>
      </p:sp>
    </p:spTree>
    <p:extLst>
      <p:ext uri="{BB962C8B-B14F-4D97-AF65-F5344CB8AC3E}">
        <p14:creationId xmlns:p14="http://schemas.microsoft.com/office/powerpoint/2010/main" val="3890897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dirty="0"/>
              <a:t>If </a:t>
            </a:r>
            <a:r>
              <a:rPr lang="mi-NZ" dirty="0" err="1"/>
              <a:t>you</a:t>
            </a:r>
            <a:r>
              <a:rPr lang="mi-NZ" dirty="0"/>
              <a:t> </a:t>
            </a:r>
            <a:r>
              <a:rPr lang="mi-NZ" dirty="0" err="1"/>
              <a:t>wish</a:t>
            </a:r>
            <a:r>
              <a:rPr lang="mi-NZ" dirty="0"/>
              <a:t>, take some time now to discuss how progression of te reo Māori might be monitored across the programme.  There are a number of frameworks already available that may help to guide your thinking including Te Aho Arataki Marau, Te Ahu o te Reo and Tātai Reo.  Links to these are provided in the resource slide (11).</a:t>
            </a:r>
            <a:endParaRPr lang="en-NZ" dirty="0"/>
          </a:p>
        </p:txBody>
      </p:sp>
      <p:sp>
        <p:nvSpPr>
          <p:cNvPr id="4" name="Slide Number Placeholder 3"/>
          <p:cNvSpPr>
            <a:spLocks noGrp="1"/>
          </p:cNvSpPr>
          <p:nvPr>
            <p:ph type="sldNum" sz="quarter" idx="5"/>
          </p:nvPr>
        </p:nvSpPr>
        <p:spPr/>
        <p:txBody>
          <a:bodyPr/>
          <a:lstStyle/>
          <a:p>
            <a:fld id="{7E9E9CE2-0CD4-DF48-94D5-13CD8C54BFF8}" type="slidenum">
              <a:rPr lang="en-US" smtClean="0"/>
              <a:t>6</a:t>
            </a:fld>
            <a:endParaRPr lang="en-US"/>
          </a:p>
        </p:txBody>
      </p:sp>
    </p:spTree>
    <p:extLst>
      <p:ext uri="{BB962C8B-B14F-4D97-AF65-F5344CB8AC3E}">
        <p14:creationId xmlns:p14="http://schemas.microsoft.com/office/powerpoint/2010/main" val="1449015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The third aspect of Requirement 6.2, using sound practices in second language acquisition. </a:t>
            </a:r>
          </a:p>
          <a:p>
            <a:endParaRPr lang="en-NZ" dirty="0"/>
          </a:p>
          <a:p>
            <a:r>
              <a:rPr lang="en-NZ" dirty="0"/>
              <a:t>Second Language Acquisition practices are used daily by teachers in all settings, we’ve all seen teachers asking children to “repeat after me”,  using diagrams to unpack a new concept (visual cues) writing lists of vocabulary,  reading multiple texts based on the same topic, or repeating a message over and over. These input practices allow students to understand how their new language fits within a given context and allows them to make connections to their first language.  In order to use a language, we need to find ways to take this new knowledge and apply it in a less familiar way. Just like learning to trust the count in mathematics, we need to allow students opportunities to use their new second language content in new contexts.</a:t>
            </a:r>
          </a:p>
          <a:p>
            <a:endParaRPr lang="en-NZ" dirty="0"/>
          </a:p>
          <a:p>
            <a:r>
              <a:rPr lang="en-NZ" dirty="0"/>
              <a:t>For student teachers, one way to do this is to learn a range of effective second language acquisition strategies.  These strategies should be able to support the student teacher with their own development and growth in </a:t>
            </a:r>
            <a:r>
              <a:rPr lang="en-NZ" dirty="0" err="1"/>
              <a:t>te</a:t>
            </a:r>
            <a:r>
              <a:rPr lang="en-NZ" dirty="0"/>
              <a:t> </a:t>
            </a:r>
            <a:r>
              <a:rPr lang="en-NZ" dirty="0" err="1"/>
              <a:t>reo</a:t>
            </a:r>
            <a:r>
              <a:rPr lang="en-NZ" dirty="0"/>
              <a:t> Māori, but equally give them a </a:t>
            </a:r>
            <a:r>
              <a:rPr lang="en-NZ" dirty="0" err="1"/>
              <a:t>kete</a:t>
            </a:r>
            <a:r>
              <a:rPr lang="en-NZ" dirty="0"/>
              <a:t> full of tools they can apply in their own teaching practice.  </a:t>
            </a:r>
          </a:p>
        </p:txBody>
      </p:sp>
      <p:sp>
        <p:nvSpPr>
          <p:cNvPr id="4" name="Slide Number Placeholder 3"/>
          <p:cNvSpPr>
            <a:spLocks noGrp="1"/>
          </p:cNvSpPr>
          <p:nvPr>
            <p:ph type="sldNum" sz="quarter" idx="5"/>
          </p:nvPr>
        </p:nvSpPr>
        <p:spPr/>
        <p:txBody>
          <a:bodyPr/>
          <a:lstStyle/>
          <a:p>
            <a:fld id="{7E9E9CE2-0CD4-DF48-94D5-13CD8C54BFF8}" type="slidenum">
              <a:rPr lang="en-US" smtClean="0"/>
              <a:t>7</a:t>
            </a:fld>
            <a:endParaRPr lang="en-US"/>
          </a:p>
        </p:txBody>
      </p:sp>
    </p:spTree>
    <p:extLst>
      <p:ext uri="{BB962C8B-B14F-4D97-AF65-F5344CB8AC3E}">
        <p14:creationId xmlns:p14="http://schemas.microsoft.com/office/powerpoint/2010/main" val="1171333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dirty="0"/>
              <a:t>Take </a:t>
            </a:r>
            <a:r>
              <a:rPr lang="mi-NZ" dirty="0" err="1"/>
              <a:t>some</a:t>
            </a:r>
            <a:r>
              <a:rPr lang="mi-NZ" dirty="0"/>
              <a:t> </a:t>
            </a:r>
            <a:r>
              <a:rPr lang="mi-NZ" dirty="0" err="1"/>
              <a:t>time</a:t>
            </a:r>
            <a:r>
              <a:rPr lang="mi-NZ" dirty="0"/>
              <a:t> to discuss your team knowledge, strengths and any support you feel you may need.  You may also wish to consider where support might be found within your organisation or with external partnerships. </a:t>
            </a:r>
            <a:endParaRPr lang="en-NZ" dirty="0"/>
          </a:p>
        </p:txBody>
      </p:sp>
      <p:sp>
        <p:nvSpPr>
          <p:cNvPr id="4" name="Slide Number Placeholder 3"/>
          <p:cNvSpPr>
            <a:spLocks noGrp="1"/>
          </p:cNvSpPr>
          <p:nvPr>
            <p:ph type="sldNum" sz="quarter" idx="5"/>
          </p:nvPr>
        </p:nvSpPr>
        <p:spPr/>
        <p:txBody>
          <a:bodyPr/>
          <a:lstStyle/>
          <a:p>
            <a:fld id="{7E9E9CE2-0CD4-DF48-94D5-13CD8C54BFF8}" type="slidenum">
              <a:rPr lang="en-US" smtClean="0"/>
              <a:t>8</a:t>
            </a:fld>
            <a:endParaRPr lang="en-US"/>
          </a:p>
        </p:txBody>
      </p:sp>
    </p:spTree>
    <p:extLst>
      <p:ext uri="{BB962C8B-B14F-4D97-AF65-F5344CB8AC3E}">
        <p14:creationId xmlns:p14="http://schemas.microsoft.com/office/powerpoint/2010/main" val="500774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In order to meet our obligations to the teaching profession, as set out in Our Code our Standards (p.4) we’re guided by a commitment to </a:t>
            </a:r>
            <a:r>
              <a:rPr lang="en-US" dirty="0" err="1">
                <a:cs typeface="Calibri"/>
              </a:rPr>
              <a:t>Te</a:t>
            </a:r>
            <a:r>
              <a:rPr lang="en-US" dirty="0">
                <a:cs typeface="Calibri"/>
              </a:rPr>
              <a:t> </a:t>
            </a:r>
            <a:r>
              <a:rPr lang="en-US" dirty="0" err="1">
                <a:cs typeface="Calibri"/>
              </a:rPr>
              <a:t>Tiriti</a:t>
            </a:r>
            <a:r>
              <a:rPr lang="en-US" dirty="0">
                <a:cs typeface="Calibri"/>
              </a:rPr>
              <a:t> o Waitangi.  </a:t>
            </a:r>
            <a:r>
              <a:rPr lang="en-US" i="0" dirty="0">
                <a:cs typeface="Calibri"/>
              </a:rPr>
              <a:t>ITE </a:t>
            </a:r>
            <a:r>
              <a:rPr lang="en-US" i="0" dirty="0" err="1">
                <a:cs typeface="Calibri"/>
              </a:rPr>
              <a:t>programmes</a:t>
            </a:r>
            <a:r>
              <a:rPr lang="en-US" i="0" dirty="0">
                <a:cs typeface="Calibri"/>
              </a:rPr>
              <a:t> need to provide opportunities, develop the skills and build the toolkit for our student teachers to uphold their end of this bargain.  The first article of </a:t>
            </a:r>
            <a:r>
              <a:rPr lang="en-US" i="0" dirty="0" err="1">
                <a:cs typeface="Calibri"/>
              </a:rPr>
              <a:t>Te</a:t>
            </a:r>
            <a:r>
              <a:rPr lang="en-US" i="0" dirty="0">
                <a:cs typeface="Calibri"/>
              </a:rPr>
              <a:t> </a:t>
            </a:r>
            <a:r>
              <a:rPr lang="en-US" i="0" dirty="0" err="1">
                <a:cs typeface="Calibri"/>
              </a:rPr>
              <a:t>Tiriti</a:t>
            </a:r>
            <a:r>
              <a:rPr lang="en-US" i="0" dirty="0">
                <a:cs typeface="Calibri"/>
              </a:rPr>
              <a:t> considered in the context of teaching, is responsive to the notions of rangatiratanga and relationships – self determination for our Māori students and learning focused, respectful relationships, from a teacher perspective.  If Māori students don’t see and hear student teachers using </a:t>
            </a:r>
            <a:r>
              <a:rPr lang="en-US" i="0" dirty="0" err="1">
                <a:cs typeface="Calibri"/>
              </a:rPr>
              <a:t>te</a:t>
            </a:r>
            <a:r>
              <a:rPr lang="en-US" i="0" dirty="0">
                <a:cs typeface="Calibri"/>
              </a:rPr>
              <a:t> </a:t>
            </a:r>
            <a:r>
              <a:rPr lang="en-US" i="0" dirty="0" err="1">
                <a:cs typeface="Calibri"/>
              </a:rPr>
              <a:t>reo</a:t>
            </a:r>
            <a:r>
              <a:rPr lang="en-US" i="0" dirty="0">
                <a:cs typeface="Calibri"/>
              </a:rPr>
              <a:t> Māori in their classroom/</a:t>
            </a:r>
            <a:r>
              <a:rPr lang="en-US" i="0" dirty="0" err="1">
                <a:cs typeface="Calibri"/>
              </a:rPr>
              <a:t>centre</a:t>
            </a:r>
            <a:r>
              <a:rPr lang="en-US" i="0" dirty="0">
                <a:cs typeface="Calibri"/>
              </a:rPr>
              <a:t>, children may perceive their relationship in a different way than when the language is respectfully used daily, as part of acknowledging the cultural capital that child enters with. </a:t>
            </a:r>
          </a:p>
          <a:p>
            <a:endParaRPr lang="en-US" i="0" dirty="0">
              <a:cs typeface="Calibri"/>
            </a:endParaRPr>
          </a:p>
          <a:p>
            <a:r>
              <a:rPr lang="en-US" i="0" dirty="0">
                <a:cs typeface="Calibri"/>
              </a:rPr>
              <a:t>The second article of </a:t>
            </a:r>
            <a:r>
              <a:rPr lang="en-US" i="0" dirty="0" err="1">
                <a:cs typeface="Calibri"/>
              </a:rPr>
              <a:t>Te</a:t>
            </a:r>
            <a:r>
              <a:rPr lang="en-US" i="0" dirty="0">
                <a:cs typeface="Calibri"/>
              </a:rPr>
              <a:t> </a:t>
            </a:r>
            <a:r>
              <a:rPr lang="en-US" i="0" dirty="0" err="1">
                <a:cs typeface="Calibri"/>
              </a:rPr>
              <a:t>Tiriti</a:t>
            </a:r>
            <a:r>
              <a:rPr lang="en-US" i="0" dirty="0">
                <a:cs typeface="Calibri"/>
              </a:rPr>
              <a:t> relates to our responsibility to respect the resources we’ve been gifted from the land, sea and from the individual and collective histories of this land.  </a:t>
            </a:r>
            <a:r>
              <a:rPr lang="en-US" i="0" dirty="0" err="1">
                <a:cs typeface="Calibri"/>
              </a:rPr>
              <a:t>Te</a:t>
            </a:r>
            <a:r>
              <a:rPr lang="en-US" i="0" dirty="0">
                <a:cs typeface="Calibri"/>
              </a:rPr>
              <a:t> </a:t>
            </a:r>
            <a:r>
              <a:rPr lang="en-US" i="0" dirty="0" err="1">
                <a:cs typeface="Calibri"/>
              </a:rPr>
              <a:t>reo</a:t>
            </a:r>
            <a:r>
              <a:rPr lang="en-US" i="0" dirty="0">
                <a:cs typeface="Calibri"/>
              </a:rPr>
              <a:t> Māori is one of these taonga/ gifts that has been developed over the ages, and continues to develop today.  Each region has it’s own unique histories and language features that can be explored in ways that suit the age and stage of the children in our settings.   By using </a:t>
            </a:r>
            <a:r>
              <a:rPr lang="en-US" i="0" dirty="0" err="1">
                <a:cs typeface="Calibri"/>
              </a:rPr>
              <a:t>te</a:t>
            </a:r>
            <a:r>
              <a:rPr lang="en-US" i="0" dirty="0">
                <a:cs typeface="Calibri"/>
              </a:rPr>
              <a:t> </a:t>
            </a:r>
            <a:r>
              <a:rPr lang="en-US" i="0" dirty="0" err="1">
                <a:cs typeface="Calibri"/>
              </a:rPr>
              <a:t>reo</a:t>
            </a:r>
            <a:r>
              <a:rPr lang="en-US" i="0" dirty="0">
                <a:cs typeface="Calibri"/>
              </a:rPr>
              <a:t> Māori appropriately and encouraging others to do the same, the student teacher is given the tools to enact this aspect of the second article through their teaching practice. </a:t>
            </a:r>
          </a:p>
          <a:p>
            <a:endParaRPr lang="en-US" i="0" dirty="0">
              <a:cs typeface="Calibri"/>
            </a:endParaRPr>
          </a:p>
          <a:p>
            <a:r>
              <a:rPr lang="en-US" i="0" dirty="0">
                <a:cs typeface="Calibri"/>
              </a:rPr>
              <a:t>The third article of </a:t>
            </a:r>
            <a:r>
              <a:rPr lang="en-US" i="0" dirty="0" err="1">
                <a:cs typeface="Calibri"/>
              </a:rPr>
              <a:t>Te</a:t>
            </a:r>
            <a:r>
              <a:rPr lang="en-US" i="0" dirty="0">
                <a:cs typeface="Calibri"/>
              </a:rPr>
              <a:t> </a:t>
            </a:r>
            <a:r>
              <a:rPr lang="en-US" i="0" dirty="0" err="1">
                <a:cs typeface="Calibri"/>
              </a:rPr>
              <a:t>Tiriti</a:t>
            </a:r>
            <a:r>
              <a:rPr lang="en-US" i="0" dirty="0">
                <a:cs typeface="Calibri"/>
              </a:rPr>
              <a:t> outlines the responsibility we have as teachers and student teachers to ensure the rights of all children in Aotearoa to be learners in each unique setting in a fair and unbiased way.  By allowing Māori and non Māori alike to have access to the rich cultural capital that comes from learning </a:t>
            </a:r>
            <a:r>
              <a:rPr lang="en-US" i="0" dirty="0" err="1">
                <a:cs typeface="Calibri"/>
              </a:rPr>
              <a:t>te</a:t>
            </a:r>
            <a:r>
              <a:rPr lang="en-US" i="0" dirty="0">
                <a:cs typeface="Calibri"/>
              </a:rPr>
              <a:t> </a:t>
            </a:r>
            <a:r>
              <a:rPr lang="en-US" i="0" dirty="0" err="1">
                <a:cs typeface="Calibri"/>
              </a:rPr>
              <a:t>reo</a:t>
            </a:r>
            <a:r>
              <a:rPr lang="en-US" i="0" dirty="0">
                <a:cs typeface="Calibri"/>
              </a:rPr>
              <a:t> Māori, we open doors to a shared future where iwi and </a:t>
            </a:r>
            <a:r>
              <a:rPr lang="en-US" i="0" dirty="0" err="1">
                <a:cs typeface="Calibri"/>
              </a:rPr>
              <a:t>tauiwi</a:t>
            </a:r>
            <a:r>
              <a:rPr lang="en-US" i="0" dirty="0">
                <a:cs typeface="Calibri"/>
              </a:rPr>
              <a:t> can work in collaboration.   </a:t>
            </a:r>
          </a:p>
          <a:p>
            <a:endParaRPr lang="en-US" i="0" dirty="0">
              <a:cs typeface="Calibri"/>
            </a:endParaRPr>
          </a:p>
          <a:p>
            <a:r>
              <a:rPr lang="en-US" i="0" dirty="0">
                <a:cs typeface="Calibri"/>
              </a:rPr>
              <a:t>The fourth (spoken, but unwritten) article, outlines the place of </a:t>
            </a:r>
            <a:r>
              <a:rPr lang="en-US" i="0" dirty="0" err="1">
                <a:cs typeface="Calibri"/>
              </a:rPr>
              <a:t>ritenga</a:t>
            </a:r>
            <a:r>
              <a:rPr lang="en-US" i="0" dirty="0">
                <a:cs typeface="Calibri"/>
              </a:rPr>
              <a:t>, freedom of religion and spirituality in Aotearoa New Zealand, in an increasingly multicultural world this fourth article allows individual belief’s to be recognized and affirmed, it creates a safe space to explore differences in a classroom setting where traditional tikanga practice and protocol can be explored and language learned.  Through understanding tikanga Māori in multiple contexts, students learn to be gracious towards other belief systems, open to possibilities of other ways of working and willing to accept each other’s differences. For Māori students, it demonstrates to them the mana of their traditional belief system and the importance of another student or the teacher understanding the value of that world view.  </a:t>
            </a:r>
            <a:endParaRPr lang="en-US" i="1" dirty="0">
              <a:cs typeface="Calibri"/>
            </a:endParaRPr>
          </a:p>
        </p:txBody>
      </p:sp>
      <p:sp>
        <p:nvSpPr>
          <p:cNvPr id="4" name="Slide Number Placeholder 3"/>
          <p:cNvSpPr>
            <a:spLocks noGrp="1"/>
          </p:cNvSpPr>
          <p:nvPr>
            <p:ph type="sldNum" sz="quarter" idx="5"/>
          </p:nvPr>
        </p:nvSpPr>
        <p:spPr/>
        <p:txBody>
          <a:bodyPr/>
          <a:lstStyle/>
          <a:p>
            <a:fld id="{7E9E9CE2-0CD4-DF48-94D5-13CD8C54BFF8}" type="slidenum">
              <a:rPr lang="en-US" smtClean="0"/>
              <a:t>9</a:t>
            </a:fld>
            <a:endParaRPr lang="en-US"/>
          </a:p>
        </p:txBody>
      </p:sp>
    </p:spTree>
    <p:extLst>
      <p:ext uri="{BB962C8B-B14F-4D97-AF65-F5344CB8AC3E}">
        <p14:creationId xmlns:p14="http://schemas.microsoft.com/office/powerpoint/2010/main" val="3566271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309817" y="2014151"/>
            <a:ext cx="9440562" cy="1927654"/>
          </a:xfrm>
        </p:spPr>
        <p:txBody>
          <a:bodyPr anchor="b"/>
          <a:lstStyle>
            <a:lvl1pPr algn="ctr">
              <a:defRPr sz="6000">
                <a:solidFill>
                  <a:schemeClr val="tx1"/>
                </a:solidFill>
              </a:defRPr>
            </a:lvl1pPr>
          </a:lstStyle>
          <a:p>
            <a:r>
              <a:rPr lang="en-US" dirty="0"/>
              <a:t>This is the </a:t>
            </a:r>
            <a:br>
              <a:rPr lang="en-US" dirty="0"/>
            </a:br>
            <a:r>
              <a:rPr lang="en-US" dirty="0"/>
              <a:t>title of your presentation</a:t>
            </a:r>
          </a:p>
        </p:txBody>
      </p:sp>
      <p:sp>
        <p:nvSpPr>
          <p:cNvPr id="3" name="Subtitle 2"/>
          <p:cNvSpPr>
            <a:spLocks noGrp="1"/>
          </p:cNvSpPr>
          <p:nvPr>
            <p:ph type="subTitle" idx="1" hasCustomPrompt="1"/>
          </p:nvPr>
        </p:nvSpPr>
        <p:spPr>
          <a:xfrm>
            <a:off x="1309817" y="4090086"/>
            <a:ext cx="9440562" cy="117389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This is your subtitle</a:t>
            </a:r>
          </a:p>
        </p:txBody>
      </p:sp>
    </p:spTree>
    <p:extLst>
      <p:ext uri="{BB962C8B-B14F-4D97-AF65-F5344CB8AC3E}">
        <p14:creationId xmlns:p14="http://schemas.microsoft.com/office/powerpoint/2010/main" val="432994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D28FBD96-C0FF-6048-99EF-67C5A0182D62}"/>
              </a:ext>
            </a:extLst>
          </p:cNvPr>
          <p:cNvSpPr>
            <a:spLocks noGrp="1"/>
          </p:cNvSpPr>
          <p:nvPr>
            <p:ph type="pic" sz="quarter" idx="10"/>
          </p:nvPr>
        </p:nvSpPr>
        <p:spPr>
          <a:xfrm>
            <a:off x="396000" y="468000"/>
            <a:ext cx="5449888" cy="5760000"/>
          </a:xfrm>
        </p:spPr>
        <p:txBody>
          <a:bodyPr/>
          <a:lstStyle>
            <a:lvl1pPr marL="0" indent="0">
              <a:buNone/>
              <a:defRPr/>
            </a:lvl1pPr>
          </a:lstStyle>
          <a:p>
            <a:r>
              <a:rPr lang="en-US"/>
              <a:t>Click icon to add picture</a:t>
            </a:r>
            <a:endParaRPr lang="en-US" dirty="0"/>
          </a:p>
        </p:txBody>
      </p:sp>
      <p:sp>
        <p:nvSpPr>
          <p:cNvPr id="6" name="Text Placeholder 5">
            <a:extLst>
              <a:ext uri="{FF2B5EF4-FFF2-40B4-BE49-F238E27FC236}">
                <a16:creationId xmlns:a16="http://schemas.microsoft.com/office/drawing/2014/main" id="{448E91D3-9F73-A741-8F8F-B8B5A632AFD6}"/>
              </a:ext>
            </a:extLst>
          </p:cNvPr>
          <p:cNvSpPr>
            <a:spLocks noGrp="1"/>
          </p:cNvSpPr>
          <p:nvPr>
            <p:ph type="body" sz="quarter" idx="11"/>
          </p:nvPr>
        </p:nvSpPr>
        <p:spPr>
          <a:xfrm>
            <a:off x="6264275" y="1346885"/>
            <a:ext cx="5437188" cy="4201427"/>
          </a:xfrm>
        </p:spPr>
        <p:txBody>
          <a:bodyPr/>
          <a:lstStyle/>
          <a:p>
            <a:pPr lvl="0"/>
            <a:r>
              <a:rPr lang="en-US"/>
              <a:t>Edit Master text styles</a:t>
            </a:r>
          </a:p>
          <a:p>
            <a:pPr lvl="1"/>
            <a:r>
              <a:rPr lang="en-US"/>
              <a:t>Second level</a:t>
            </a:r>
          </a:p>
        </p:txBody>
      </p:sp>
    </p:spTree>
    <p:extLst>
      <p:ext uri="{BB962C8B-B14F-4D97-AF65-F5344CB8AC3E}">
        <p14:creationId xmlns:p14="http://schemas.microsoft.com/office/powerpoint/2010/main" val="217288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3E6FE3E-2D59-A249-8AD8-744690F60D96}"/>
              </a:ext>
            </a:extLst>
          </p:cNvPr>
          <p:cNvSpPr>
            <a:spLocks noGrp="1"/>
          </p:cNvSpPr>
          <p:nvPr>
            <p:ph sz="quarter" idx="10" hasCustomPrompt="1"/>
          </p:nvPr>
        </p:nvSpPr>
        <p:spPr>
          <a:xfrm>
            <a:off x="487681" y="396000"/>
            <a:ext cx="11242887" cy="5760000"/>
          </a:xfrm>
        </p:spPr>
        <p:txBody>
          <a:bodyPr/>
          <a:lstStyle/>
          <a:p>
            <a:pPr lvl="0"/>
            <a:r>
              <a:rPr lang="en-US" dirty="0"/>
              <a:t>Full page slide, use for text </a:t>
            </a:r>
            <a:r>
              <a:rPr lang="en-US"/>
              <a:t>or images</a:t>
            </a:r>
            <a:endParaRPr lang="en-US" dirty="0"/>
          </a:p>
          <a:p>
            <a:pPr lvl="1"/>
            <a:r>
              <a:rPr lang="en-US" dirty="0"/>
              <a:t>Second level</a:t>
            </a:r>
          </a:p>
          <a:p>
            <a:pPr lvl="2"/>
            <a:r>
              <a:rPr lang="en-US" dirty="0"/>
              <a:t>Third level</a:t>
            </a:r>
          </a:p>
        </p:txBody>
      </p:sp>
    </p:spTree>
    <p:extLst>
      <p:ext uri="{BB962C8B-B14F-4D97-AF65-F5344CB8AC3E}">
        <p14:creationId xmlns:p14="http://schemas.microsoft.com/office/powerpoint/2010/main" val="2930695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8">
            <a:extLst>
              <a:ext uri="{FF2B5EF4-FFF2-40B4-BE49-F238E27FC236}">
                <a16:creationId xmlns:a16="http://schemas.microsoft.com/office/drawing/2014/main" id="{BEB4FFDA-86E5-BB4B-BFC0-EE2D472D6FD6}"/>
              </a:ext>
            </a:extLst>
          </p:cNvPr>
          <p:cNvSpPr>
            <a:spLocks noGrp="1"/>
          </p:cNvSpPr>
          <p:nvPr>
            <p:ph type="title" hasCustomPrompt="1"/>
          </p:nvPr>
        </p:nvSpPr>
        <p:spPr>
          <a:xfrm>
            <a:off x="3028749" y="1058009"/>
            <a:ext cx="6096000" cy="491522"/>
          </a:xfrm>
        </p:spPr>
        <p:txBody>
          <a:bodyPr/>
          <a:lstStyle>
            <a:lvl1pPr algn="ctr">
              <a:defRPr>
                <a:solidFill>
                  <a:schemeClr val="accent1"/>
                </a:solidFill>
              </a:defRPr>
            </a:lvl1pPr>
          </a:lstStyle>
          <a:p>
            <a:r>
              <a:rPr lang="en-US" dirty="0" err="1"/>
              <a:t>Waiata</a:t>
            </a:r>
            <a:endParaRPr lang="en-US" dirty="0"/>
          </a:p>
        </p:txBody>
      </p:sp>
      <p:sp>
        <p:nvSpPr>
          <p:cNvPr id="8" name="TextBox 7">
            <a:extLst>
              <a:ext uri="{FF2B5EF4-FFF2-40B4-BE49-F238E27FC236}">
                <a16:creationId xmlns:a16="http://schemas.microsoft.com/office/drawing/2014/main" id="{39DB5F18-C7B1-594C-8A22-0DA75F625279}"/>
              </a:ext>
            </a:extLst>
          </p:cNvPr>
          <p:cNvSpPr txBox="1"/>
          <p:nvPr userDrawn="1"/>
        </p:nvSpPr>
        <p:spPr>
          <a:xfrm>
            <a:off x="2823411" y="1847915"/>
            <a:ext cx="6506677" cy="4431983"/>
          </a:xfrm>
          <a:prstGeom prst="rect">
            <a:avLst/>
          </a:prstGeom>
          <a:noFill/>
        </p:spPr>
        <p:txBody>
          <a:bodyPr wrap="square" rtlCol="0">
            <a:spAutoFit/>
          </a:bodyPr>
          <a:lstStyle/>
          <a:p>
            <a:pPr algn="ctr"/>
            <a:r>
              <a:rPr lang="en-US" sz="2400" dirty="0" err="1">
                <a:solidFill>
                  <a:schemeClr val="tx1"/>
                </a:solidFill>
              </a:rPr>
              <a:t>Mā</a:t>
            </a:r>
            <a:r>
              <a:rPr lang="en-US" sz="2400" dirty="0">
                <a:solidFill>
                  <a:schemeClr val="tx1"/>
                </a:solidFill>
              </a:rPr>
              <a:t> </a:t>
            </a:r>
            <a:r>
              <a:rPr lang="en-US" sz="2400" dirty="0" err="1">
                <a:solidFill>
                  <a:schemeClr val="tx1"/>
                </a:solidFill>
              </a:rPr>
              <a:t>wai</a:t>
            </a:r>
            <a:r>
              <a:rPr lang="en-US" sz="2400" dirty="0">
                <a:solidFill>
                  <a:schemeClr val="tx1"/>
                </a:solidFill>
              </a:rPr>
              <a:t> </a:t>
            </a:r>
            <a:r>
              <a:rPr lang="en-US" sz="2400" dirty="0" err="1">
                <a:solidFill>
                  <a:schemeClr val="tx1"/>
                </a:solidFill>
              </a:rPr>
              <a:t>rā</a:t>
            </a:r>
            <a:r>
              <a:rPr lang="en-US" sz="2400" dirty="0">
                <a:solidFill>
                  <a:schemeClr val="tx1"/>
                </a:solidFill>
              </a:rPr>
              <a:t> </a:t>
            </a:r>
            <a:r>
              <a:rPr lang="en-US" sz="2400" dirty="0" err="1">
                <a:solidFill>
                  <a:schemeClr val="tx1"/>
                </a:solidFill>
              </a:rPr>
              <a:t>te</a:t>
            </a:r>
            <a:r>
              <a:rPr lang="en-US" sz="2400" dirty="0">
                <a:solidFill>
                  <a:schemeClr val="tx1"/>
                </a:solidFill>
              </a:rPr>
              <a:t> </a:t>
            </a:r>
            <a:r>
              <a:rPr lang="en-US" sz="2400" dirty="0" err="1">
                <a:solidFill>
                  <a:schemeClr val="tx1"/>
                </a:solidFill>
              </a:rPr>
              <a:t>hiringa</a:t>
            </a:r>
            <a:r>
              <a:rPr lang="en-US" sz="2400" dirty="0">
                <a:solidFill>
                  <a:schemeClr val="tx1"/>
                </a:solidFill>
              </a:rPr>
              <a:t> e </a:t>
            </a:r>
            <a:r>
              <a:rPr lang="en-US" sz="2400" dirty="0" err="1">
                <a:solidFill>
                  <a:schemeClr val="tx1"/>
                </a:solidFill>
              </a:rPr>
              <a:t>waha</a:t>
            </a:r>
            <a:r>
              <a:rPr lang="en-US" sz="2400" dirty="0">
                <a:solidFill>
                  <a:schemeClr val="tx1"/>
                </a:solidFill>
              </a:rPr>
              <a:t> </a:t>
            </a:r>
            <a:r>
              <a:rPr lang="en-US" sz="2400" dirty="0" err="1">
                <a:solidFill>
                  <a:schemeClr val="tx1"/>
                </a:solidFill>
              </a:rPr>
              <a:t>rā</a:t>
            </a:r>
            <a:r>
              <a:rPr lang="en-US" sz="2400" dirty="0">
                <a:solidFill>
                  <a:schemeClr val="tx1"/>
                </a:solidFill>
              </a:rPr>
              <a:t>?</a:t>
            </a:r>
          </a:p>
          <a:p>
            <a:pPr algn="ctr"/>
            <a:r>
              <a:rPr lang="en-US" sz="2400" dirty="0" err="1">
                <a:solidFill>
                  <a:schemeClr val="tx1"/>
                </a:solidFill>
              </a:rPr>
              <a:t>Mā</a:t>
            </a:r>
            <a:r>
              <a:rPr lang="en-US" sz="2400" dirty="0">
                <a:solidFill>
                  <a:schemeClr val="tx1"/>
                </a:solidFill>
              </a:rPr>
              <a:t> </a:t>
            </a:r>
            <a:r>
              <a:rPr lang="en-US" sz="2400" dirty="0" err="1">
                <a:solidFill>
                  <a:schemeClr val="tx1"/>
                </a:solidFill>
              </a:rPr>
              <a:t>ngā</a:t>
            </a:r>
            <a:r>
              <a:rPr lang="en-US" sz="2400" dirty="0">
                <a:solidFill>
                  <a:schemeClr val="tx1"/>
                </a:solidFill>
              </a:rPr>
              <a:t> </a:t>
            </a:r>
            <a:r>
              <a:rPr lang="en-US" sz="2400" dirty="0" err="1">
                <a:solidFill>
                  <a:schemeClr val="tx1"/>
                </a:solidFill>
              </a:rPr>
              <a:t>Kaiako</a:t>
            </a:r>
            <a:r>
              <a:rPr lang="en-US" sz="2400" dirty="0">
                <a:solidFill>
                  <a:schemeClr val="tx1"/>
                </a:solidFill>
              </a:rPr>
              <a:t> </a:t>
            </a:r>
            <a:r>
              <a:rPr lang="en-US" sz="2400" dirty="0" err="1">
                <a:solidFill>
                  <a:schemeClr val="tx1"/>
                </a:solidFill>
              </a:rPr>
              <a:t>te</a:t>
            </a:r>
            <a:r>
              <a:rPr lang="en-US" sz="2400" dirty="0">
                <a:solidFill>
                  <a:schemeClr val="tx1"/>
                </a:solidFill>
              </a:rPr>
              <a:t> </a:t>
            </a:r>
            <a:r>
              <a:rPr lang="en-US" sz="2400" dirty="0" err="1">
                <a:solidFill>
                  <a:schemeClr val="tx1"/>
                </a:solidFill>
              </a:rPr>
              <a:t>ara</a:t>
            </a:r>
            <a:r>
              <a:rPr lang="en-US" sz="2400" dirty="0">
                <a:solidFill>
                  <a:schemeClr val="tx1"/>
                </a:solidFill>
              </a:rPr>
              <a:t> e para!</a:t>
            </a:r>
          </a:p>
          <a:p>
            <a:pPr algn="ctr"/>
            <a:r>
              <a:rPr lang="en-US" sz="2400" dirty="0" err="1">
                <a:solidFill>
                  <a:schemeClr val="tx1"/>
                </a:solidFill>
              </a:rPr>
              <a:t>Mā</a:t>
            </a:r>
            <a:r>
              <a:rPr lang="en-US" sz="2400" dirty="0">
                <a:solidFill>
                  <a:schemeClr val="tx1"/>
                </a:solidFill>
              </a:rPr>
              <a:t> </a:t>
            </a:r>
            <a:r>
              <a:rPr lang="en-US" sz="2400" dirty="0" err="1">
                <a:solidFill>
                  <a:schemeClr val="tx1"/>
                </a:solidFill>
              </a:rPr>
              <a:t>wai</a:t>
            </a:r>
            <a:r>
              <a:rPr lang="en-US" sz="2400" dirty="0">
                <a:solidFill>
                  <a:schemeClr val="tx1"/>
                </a:solidFill>
              </a:rPr>
              <a:t> </a:t>
            </a:r>
            <a:r>
              <a:rPr lang="en-US" sz="2400" dirty="0" err="1">
                <a:solidFill>
                  <a:schemeClr val="tx1"/>
                </a:solidFill>
              </a:rPr>
              <a:t>rā</a:t>
            </a:r>
            <a:r>
              <a:rPr lang="en-US" sz="2400" dirty="0">
                <a:solidFill>
                  <a:schemeClr val="tx1"/>
                </a:solidFill>
              </a:rPr>
              <a:t> </a:t>
            </a:r>
            <a:r>
              <a:rPr lang="en-US" sz="2400" dirty="0" err="1">
                <a:solidFill>
                  <a:schemeClr val="tx1"/>
                </a:solidFill>
              </a:rPr>
              <a:t>ngā</a:t>
            </a:r>
            <a:r>
              <a:rPr lang="en-US" sz="2400" dirty="0">
                <a:solidFill>
                  <a:schemeClr val="tx1"/>
                </a:solidFill>
              </a:rPr>
              <a:t> </a:t>
            </a:r>
            <a:r>
              <a:rPr lang="en-US" sz="2400" dirty="0" err="1">
                <a:solidFill>
                  <a:schemeClr val="tx1"/>
                </a:solidFill>
              </a:rPr>
              <a:t>tauira</a:t>
            </a:r>
            <a:r>
              <a:rPr lang="en-US" sz="2400" dirty="0">
                <a:solidFill>
                  <a:schemeClr val="tx1"/>
                </a:solidFill>
              </a:rPr>
              <a:t> e </a:t>
            </a:r>
            <a:r>
              <a:rPr lang="en-US" sz="2400" dirty="0" err="1">
                <a:solidFill>
                  <a:schemeClr val="tx1"/>
                </a:solidFill>
              </a:rPr>
              <a:t>hāpai</a:t>
            </a:r>
            <a:r>
              <a:rPr lang="en-US" sz="2400" dirty="0">
                <a:solidFill>
                  <a:schemeClr val="tx1"/>
                </a:solidFill>
              </a:rPr>
              <a:t> </a:t>
            </a:r>
            <a:r>
              <a:rPr lang="en-US" sz="2400" dirty="0" err="1">
                <a:solidFill>
                  <a:schemeClr val="tx1"/>
                </a:solidFill>
              </a:rPr>
              <a:t>nei</a:t>
            </a:r>
            <a:r>
              <a:rPr lang="en-US" sz="2400" dirty="0">
                <a:solidFill>
                  <a:schemeClr val="tx1"/>
                </a:solidFill>
              </a:rPr>
              <a:t>?</a:t>
            </a:r>
          </a:p>
          <a:p>
            <a:pPr algn="ctr"/>
            <a:r>
              <a:rPr lang="en-US" sz="2400" dirty="0">
                <a:solidFill>
                  <a:schemeClr val="tx1"/>
                </a:solidFill>
              </a:rPr>
              <a:t>Kia </a:t>
            </a:r>
            <a:r>
              <a:rPr lang="en-US" sz="2400" dirty="0" err="1">
                <a:solidFill>
                  <a:schemeClr val="tx1"/>
                </a:solidFill>
              </a:rPr>
              <a:t>tae</a:t>
            </a:r>
            <a:r>
              <a:rPr lang="en-US" sz="2400" dirty="0">
                <a:solidFill>
                  <a:schemeClr val="tx1"/>
                </a:solidFill>
              </a:rPr>
              <a:t> </a:t>
            </a:r>
            <a:r>
              <a:rPr lang="en-US" sz="2400" dirty="0" err="1">
                <a:solidFill>
                  <a:schemeClr val="tx1"/>
                </a:solidFill>
              </a:rPr>
              <a:t>atu</a:t>
            </a:r>
            <a:r>
              <a:rPr lang="en-US" sz="2400" dirty="0">
                <a:solidFill>
                  <a:schemeClr val="tx1"/>
                </a:solidFill>
              </a:rPr>
              <a:t> </a:t>
            </a:r>
            <a:r>
              <a:rPr lang="en-US" sz="2400" dirty="0" err="1">
                <a:solidFill>
                  <a:schemeClr val="tx1"/>
                </a:solidFill>
              </a:rPr>
              <a:t>ki</a:t>
            </a:r>
            <a:r>
              <a:rPr lang="en-US" sz="2400" dirty="0">
                <a:solidFill>
                  <a:schemeClr val="tx1"/>
                </a:solidFill>
              </a:rPr>
              <a:t> </a:t>
            </a:r>
            <a:r>
              <a:rPr lang="en-US" sz="2400" dirty="0" err="1">
                <a:solidFill>
                  <a:schemeClr val="tx1"/>
                </a:solidFill>
              </a:rPr>
              <a:t>ōna</a:t>
            </a:r>
            <a:r>
              <a:rPr lang="en-US" sz="2400" dirty="0">
                <a:solidFill>
                  <a:schemeClr val="tx1"/>
                </a:solidFill>
              </a:rPr>
              <a:t> </a:t>
            </a:r>
            <a:r>
              <a:rPr lang="en-US" sz="2400" dirty="0" err="1">
                <a:solidFill>
                  <a:schemeClr val="tx1"/>
                </a:solidFill>
              </a:rPr>
              <a:t>wawata</a:t>
            </a:r>
            <a:r>
              <a:rPr lang="en-US" sz="2400" dirty="0">
                <a:solidFill>
                  <a:schemeClr val="tx1"/>
                </a:solidFill>
              </a:rPr>
              <a:t> e!</a:t>
            </a:r>
          </a:p>
          <a:p>
            <a:pPr algn="ctr"/>
            <a:endParaRPr lang="en-US" sz="2400" dirty="0">
              <a:solidFill>
                <a:schemeClr val="tx1"/>
              </a:solidFill>
            </a:endParaRPr>
          </a:p>
          <a:p>
            <a:pPr algn="ctr"/>
            <a:r>
              <a:rPr lang="en-US" sz="2400" dirty="0" err="1">
                <a:solidFill>
                  <a:schemeClr val="tx1"/>
                </a:solidFill>
              </a:rPr>
              <a:t>Matatū</a:t>
            </a:r>
            <a:r>
              <a:rPr lang="en-US" sz="2400" dirty="0">
                <a:solidFill>
                  <a:schemeClr val="tx1"/>
                </a:solidFill>
              </a:rPr>
              <a:t> </a:t>
            </a:r>
            <a:r>
              <a:rPr lang="en-US" sz="2400" dirty="0" err="1">
                <a:solidFill>
                  <a:schemeClr val="tx1"/>
                </a:solidFill>
              </a:rPr>
              <a:t>Aotearoa</a:t>
            </a:r>
            <a:endParaRPr lang="en-US" sz="2400" dirty="0">
              <a:solidFill>
                <a:schemeClr val="tx1"/>
              </a:solidFill>
            </a:endParaRPr>
          </a:p>
          <a:p>
            <a:pPr algn="ctr"/>
            <a:r>
              <a:rPr lang="en-US" sz="2400" dirty="0">
                <a:solidFill>
                  <a:schemeClr val="tx1"/>
                </a:solidFill>
              </a:rPr>
              <a:t>Kia </a:t>
            </a:r>
            <a:r>
              <a:rPr lang="en-US" sz="2400" dirty="0" err="1">
                <a:solidFill>
                  <a:schemeClr val="tx1"/>
                </a:solidFill>
              </a:rPr>
              <a:t>mau</a:t>
            </a:r>
            <a:r>
              <a:rPr lang="en-US" sz="2400" dirty="0">
                <a:solidFill>
                  <a:schemeClr val="tx1"/>
                </a:solidFill>
              </a:rPr>
              <a:t>! </a:t>
            </a:r>
            <a:r>
              <a:rPr lang="en-US" sz="2400" b="1" dirty="0">
                <a:solidFill>
                  <a:schemeClr val="tx1"/>
                </a:solidFill>
              </a:rPr>
              <a:t>Hi!</a:t>
            </a:r>
            <a:r>
              <a:rPr lang="en-US" sz="2400" dirty="0">
                <a:solidFill>
                  <a:schemeClr val="tx1"/>
                </a:solidFill>
              </a:rPr>
              <a:t> Ki </a:t>
            </a:r>
            <a:r>
              <a:rPr lang="en-US" sz="2400" dirty="0" err="1">
                <a:solidFill>
                  <a:schemeClr val="tx1"/>
                </a:solidFill>
              </a:rPr>
              <a:t>te</a:t>
            </a:r>
            <a:r>
              <a:rPr lang="en-US" sz="2400" dirty="0">
                <a:solidFill>
                  <a:schemeClr val="tx1"/>
                </a:solidFill>
              </a:rPr>
              <a:t> </a:t>
            </a:r>
            <a:r>
              <a:rPr lang="en-US" sz="2400" dirty="0" err="1">
                <a:solidFill>
                  <a:schemeClr val="tx1"/>
                </a:solidFill>
              </a:rPr>
              <a:t>hiringa</a:t>
            </a:r>
            <a:r>
              <a:rPr lang="en-US" sz="2400" dirty="0">
                <a:solidFill>
                  <a:schemeClr val="tx1"/>
                </a:solidFill>
              </a:rPr>
              <a:t> e!</a:t>
            </a:r>
          </a:p>
          <a:p>
            <a:pPr algn="ctr"/>
            <a:endParaRPr lang="en-US" sz="2400" dirty="0">
              <a:solidFill>
                <a:schemeClr val="tx1"/>
              </a:solidFill>
            </a:endParaRPr>
          </a:p>
          <a:p>
            <a:pPr algn="ctr"/>
            <a:r>
              <a:rPr lang="en-US" sz="2400" dirty="0" err="1">
                <a:solidFill>
                  <a:schemeClr val="tx1"/>
                </a:solidFill>
              </a:rPr>
              <a:t>Mā</a:t>
            </a:r>
            <a:r>
              <a:rPr lang="en-US" sz="2400" dirty="0">
                <a:solidFill>
                  <a:schemeClr val="tx1"/>
                </a:solidFill>
              </a:rPr>
              <a:t> </a:t>
            </a:r>
            <a:r>
              <a:rPr lang="en-US" sz="2400" dirty="0" err="1">
                <a:solidFill>
                  <a:schemeClr val="tx1"/>
                </a:solidFill>
              </a:rPr>
              <a:t>wai</a:t>
            </a:r>
            <a:r>
              <a:rPr lang="en-US" sz="2400" dirty="0">
                <a:solidFill>
                  <a:schemeClr val="tx1"/>
                </a:solidFill>
              </a:rPr>
              <a:t> </a:t>
            </a:r>
            <a:r>
              <a:rPr lang="en-US" sz="2400" dirty="0" err="1">
                <a:solidFill>
                  <a:schemeClr val="tx1"/>
                </a:solidFill>
              </a:rPr>
              <a:t>rā</a:t>
            </a:r>
            <a:r>
              <a:rPr lang="en-US" sz="2400" dirty="0">
                <a:solidFill>
                  <a:schemeClr val="tx1"/>
                </a:solidFill>
              </a:rPr>
              <a:t>?</a:t>
            </a:r>
          </a:p>
          <a:p>
            <a:pPr algn="ctr"/>
            <a:r>
              <a:rPr lang="en-US" sz="2400" dirty="0" err="1">
                <a:solidFill>
                  <a:schemeClr val="tx1"/>
                </a:solidFill>
              </a:rPr>
              <a:t>Te</a:t>
            </a:r>
            <a:r>
              <a:rPr lang="en-US" sz="2400" dirty="0">
                <a:solidFill>
                  <a:schemeClr val="tx1"/>
                </a:solidFill>
              </a:rPr>
              <a:t> </a:t>
            </a:r>
            <a:r>
              <a:rPr lang="en-US" sz="2400" dirty="0" err="1">
                <a:solidFill>
                  <a:schemeClr val="tx1"/>
                </a:solidFill>
              </a:rPr>
              <a:t>taumata</a:t>
            </a:r>
            <a:r>
              <a:rPr lang="en-US" sz="2400" dirty="0">
                <a:solidFill>
                  <a:schemeClr val="tx1"/>
                </a:solidFill>
              </a:rPr>
              <a:t> o </a:t>
            </a:r>
            <a:r>
              <a:rPr lang="en-US" sz="2400" dirty="0" err="1">
                <a:solidFill>
                  <a:schemeClr val="tx1"/>
                </a:solidFill>
              </a:rPr>
              <a:t>te</a:t>
            </a:r>
            <a:r>
              <a:rPr lang="en-US" sz="2400" dirty="0">
                <a:solidFill>
                  <a:schemeClr val="tx1"/>
                </a:solidFill>
              </a:rPr>
              <a:t> </a:t>
            </a:r>
            <a:r>
              <a:rPr lang="en-US" sz="2400" dirty="0" err="1">
                <a:solidFill>
                  <a:schemeClr val="tx1"/>
                </a:solidFill>
              </a:rPr>
              <a:t>ao</a:t>
            </a:r>
            <a:r>
              <a:rPr lang="en-US" sz="2400" dirty="0">
                <a:solidFill>
                  <a:schemeClr val="tx1"/>
                </a:solidFill>
              </a:rPr>
              <a:t> </a:t>
            </a:r>
            <a:r>
              <a:rPr lang="en-US" sz="2400" dirty="0" err="1">
                <a:solidFill>
                  <a:schemeClr val="tx1"/>
                </a:solidFill>
              </a:rPr>
              <a:t>kaiako</a:t>
            </a:r>
            <a:endParaRPr lang="en-US" sz="2400" dirty="0">
              <a:solidFill>
                <a:schemeClr val="tx1"/>
              </a:solidFill>
            </a:endParaRPr>
          </a:p>
          <a:p>
            <a:pPr algn="ctr"/>
            <a:r>
              <a:rPr lang="en-US" sz="2400" dirty="0">
                <a:solidFill>
                  <a:schemeClr val="tx1"/>
                </a:solidFill>
              </a:rPr>
              <a:t>E </a:t>
            </a:r>
            <a:r>
              <a:rPr lang="en-US" sz="2400" dirty="0" err="1">
                <a:solidFill>
                  <a:schemeClr val="tx1"/>
                </a:solidFill>
              </a:rPr>
              <a:t>hāpai</a:t>
            </a:r>
            <a:r>
              <a:rPr lang="en-US" sz="2400" dirty="0">
                <a:solidFill>
                  <a:schemeClr val="tx1"/>
                </a:solidFill>
              </a:rPr>
              <a:t> </a:t>
            </a:r>
            <a:r>
              <a:rPr lang="en-US" sz="2400" dirty="0" err="1">
                <a:solidFill>
                  <a:schemeClr val="tx1"/>
                </a:solidFill>
              </a:rPr>
              <a:t>ake</a:t>
            </a:r>
            <a:r>
              <a:rPr lang="en-US" sz="2400" dirty="0">
                <a:solidFill>
                  <a:schemeClr val="tx1"/>
                </a:solidFill>
              </a:rPr>
              <a:t> </a:t>
            </a:r>
            <a:r>
              <a:rPr lang="en-US" sz="2400" dirty="0" err="1">
                <a:solidFill>
                  <a:schemeClr val="tx1"/>
                </a:solidFill>
              </a:rPr>
              <a:t>nei</a:t>
            </a:r>
            <a:r>
              <a:rPr lang="en-US" sz="2400" dirty="0">
                <a:solidFill>
                  <a:schemeClr val="tx1"/>
                </a:solidFill>
              </a:rPr>
              <a:t>!</a:t>
            </a:r>
          </a:p>
          <a:p>
            <a:pPr algn="ctr"/>
            <a:endParaRPr lang="en-US" sz="1800" dirty="0">
              <a:solidFill>
                <a:schemeClr val="tx1"/>
              </a:solidFill>
            </a:endParaRPr>
          </a:p>
        </p:txBody>
      </p:sp>
    </p:spTree>
    <p:extLst>
      <p:ext uri="{BB962C8B-B14F-4D97-AF65-F5344CB8AC3E}">
        <p14:creationId xmlns:p14="http://schemas.microsoft.com/office/powerpoint/2010/main" val="345064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C7F473BC-6E46-FF4C-B104-2792606B423F}"/>
              </a:ext>
            </a:extLst>
          </p:cNvPr>
          <p:cNvSpPr>
            <a:spLocks noGrp="1"/>
          </p:cNvSpPr>
          <p:nvPr>
            <p:ph type="title" hasCustomPrompt="1"/>
          </p:nvPr>
        </p:nvSpPr>
        <p:spPr>
          <a:xfrm>
            <a:off x="3048000" y="1289016"/>
            <a:ext cx="6096000" cy="491522"/>
          </a:xfrm>
        </p:spPr>
        <p:txBody>
          <a:bodyPr/>
          <a:lstStyle>
            <a:lvl1pPr algn="ctr">
              <a:defRPr>
                <a:solidFill>
                  <a:schemeClr val="bg1"/>
                </a:solidFill>
              </a:defRPr>
            </a:lvl1pPr>
          </a:lstStyle>
          <a:p>
            <a:r>
              <a:rPr lang="en-US" dirty="0"/>
              <a:t>Karakia</a:t>
            </a:r>
          </a:p>
        </p:txBody>
      </p:sp>
      <p:sp>
        <p:nvSpPr>
          <p:cNvPr id="10" name="TextBox 9">
            <a:extLst>
              <a:ext uri="{FF2B5EF4-FFF2-40B4-BE49-F238E27FC236}">
                <a16:creationId xmlns:a16="http://schemas.microsoft.com/office/drawing/2014/main" id="{1357A62E-35D1-694C-BEA8-04EED6AEBC11}"/>
              </a:ext>
            </a:extLst>
          </p:cNvPr>
          <p:cNvSpPr txBox="1"/>
          <p:nvPr userDrawn="1"/>
        </p:nvSpPr>
        <p:spPr>
          <a:xfrm>
            <a:off x="2842662" y="2078921"/>
            <a:ext cx="6506677" cy="4062651"/>
          </a:xfrm>
          <a:prstGeom prst="rect">
            <a:avLst/>
          </a:prstGeom>
          <a:noFill/>
        </p:spPr>
        <p:txBody>
          <a:bodyPr wrap="square" rtlCol="0">
            <a:spAutoFit/>
          </a:bodyPr>
          <a:lstStyle/>
          <a:p>
            <a:pPr algn="ctr"/>
            <a:r>
              <a:rPr lang="en-NZ" sz="2400" dirty="0" err="1">
                <a:solidFill>
                  <a:schemeClr val="tx1"/>
                </a:solidFill>
              </a:rPr>
              <a:t>Whakataka</a:t>
            </a:r>
            <a:r>
              <a:rPr lang="en-NZ" sz="2400" dirty="0">
                <a:solidFill>
                  <a:schemeClr val="tx1"/>
                </a:solidFill>
              </a:rPr>
              <a:t> </a:t>
            </a:r>
            <a:r>
              <a:rPr lang="en-NZ" sz="2400" dirty="0" err="1">
                <a:solidFill>
                  <a:schemeClr val="tx1"/>
                </a:solidFill>
              </a:rPr>
              <a:t>te</a:t>
            </a:r>
            <a:r>
              <a:rPr lang="en-NZ" sz="2400" dirty="0">
                <a:solidFill>
                  <a:schemeClr val="tx1"/>
                </a:solidFill>
              </a:rPr>
              <a:t> </a:t>
            </a:r>
            <a:r>
              <a:rPr lang="en-NZ" sz="2400" dirty="0" err="1">
                <a:solidFill>
                  <a:schemeClr val="tx1"/>
                </a:solidFill>
              </a:rPr>
              <a:t>hau</a:t>
            </a:r>
            <a:r>
              <a:rPr lang="en-NZ" sz="2400" dirty="0">
                <a:solidFill>
                  <a:schemeClr val="tx1"/>
                </a:solidFill>
              </a:rPr>
              <a:t> </a:t>
            </a:r>
            <a:r>
              <a:rPr lang="en-NZ" sz="2400" dirty="0" err="1">
                <a:solidFill>
                  <a:schemeClr val="tx1"/>
                </a:solidFill>
              </a:rPr>
              <a:t>ki</a:t>
            </a:r>
            <a:r>
              <a:rPr lang="en-NZ" sz="2400" dirty="0">
                <a:solidFill>
                  <a:schemeClr val="tx1"/>
                </a:solidFill>
              </a:rPr>
              <a:t> </a:t>
            </a:r>
            <a:r>
              <a:rPr lang="en-NZ" sz="2400" dirty="0" err="1">
                <a:solidFill>
                  <a:schemeClr val="tx1"/>
                </a:solidFill>
              </a:rPr>
              <a:t>te</a:t>
            </a:r>
            <a:r>
              <a:rPr lang="en-NZ" sz="2400" dirty="0">
                <a:solidFill>
                  <a:schemeClr val="tx1"/>
                </a:solidFill>
              </a:rPr>
              <a:t> </a:t>
            </a:r>
            <a:r>
              <a:rPr lang="en-NZ" sz="2400" dirty="0" err="1">
                <a:solidFill>
                  <a:schemeClr val="tx1"/>
                </a:solidFill>
              </a:rPr>
              <a:t>uru</a:t>
            </a:r>
            <a:r>
              <a:rPr lang="en-NZ" sz="2400" dirty="0">
                <a:solidFill>
                  <a:schemeClr val="tx1"/>
                </a:solidFill>
              </a:rPr>
              <a:t>, </a:t>
            </a:r>
          </a:p>
          <a:p>
            <a:pPr algn="ctr"/>
            <a:r>
              <a:rPr lang="en-NZ" sz="2400" dirty="0" err="1">
                <a:solidFill>
                  <a:schemeClr val="tx1"/>
                </a:solidFill>
              </a:rPr>
              <a:t>Whakataka</a:t>
            </a:r>
            <a:r>
              <a:rPr lang="en-NZ" sz="2400" dirty="0">
                <a:solidFill>
                  <a:schemeClr val="tx1"/>
                </a:solidFill>
              </a:rPr>
              <a:t> </a:t>
            </a:r>
            <a:r>
              <a:rPr lang="en-NZ" sz="2400" dirty="0" err="1">
                <a:solidFill>
                  <a:schemeClr val="tx1"/>
                </a:solidFill>
              </a:rPr>
              <a:t>te</a:t>
            </a:r>
            <a:r>
              <a:rPr lang="en-NZ" sz="2400" dirty="0">
                <a:solidFill>
                  <a:schemeClr val="tx1"/>
                </a:solidFill>
              </a:rPr>
              <a:t> </a:t>
            </a:r>
            <a:r>
              <a:rPr lang="en-NZ" sz="2400" dirty="0" err="1">
                <a:solidFill>
                  <a:schemeClr val="tx1"/>
                </a:solidFill>
              </a:rPr>
              <a:t>hau</a:t>
            </a:r>
            <a:r>
              <a:rPr lang="en-NZ" sz="2400" dirty="0">
                <a:solidFill>
                  <a:schemeClr val="tx1"/>
                </a:solidFill>
              </a:rPr>
              <a:t> </a:t>
            </a:r>
            <a:r>
              <a:rPr lang="en-NZ" sz="2400" dirty="0" err="1">
                <a:solidFill>
                  <a:schemeClr val="tx1"/>
                </a:solidFill>
              </a:rPr>
              <a:t>ki</a:t>
            </a:r>
            <a:r>
              <a:rPr lang="en-NZ" sz="2400" dirty="0">
                <a:solidFill>
                  <a:schemeClr val="tx1"/>
                </a:solidFill>
              </a:rPr>
              <a:t> </a:t>
            </a:r>
            <a:r>
              <a:rPr lang="en-NZ" sz="2400" dirty="0" err="1">
                <a:solidFill>
                  <a:schemeClr val="tx1"/>
                </a:solidFill>
              </a:rPr>
              <a:t>te</a:t>
            </a:r>
            <a:r>
              <a:rPr lang="en-NZ" sz="2400" dirty="0">
                <a:solidFill>
                  <a:schemeClr val="tx1"/>
                </a:solidFill>
              </a:rPr>
              <a:t> </a:t>
            </a:r>
            <a:r>
              <a:rPr lang="en-NZ" sz="2400" dirty="0" err="1">
                <a:solidFill>
                  <a:schemeClr val="tx1"/>
                </a:solidFill>
              </a:rPr>
              <a:t>tonga</a:t>
            </a:r>
            <a:r>
              <a:rPr lang="en-NZ" sz="2400" dirty="0">
                <a:solidFill>
                  <a:schemeClr val="tx1"/>
                </a:solidFill>
              </a:rPr>
              <a:t>. </a:t>
            </a:r>
          </a:p>
          <a:p>
            <a:pPr algn="ctr"/>
            <a:r>
              <a:rPr lang="en-NZ" sz="2400" dirty="0">
                <a:solidFill>
                  <a:schemeClr val="tx1"/>
                </a:solidFill>
              </a:rPr>
              <a:t> </a:t>
            </a:r>
          </a:p>
          <a:p>
            <a:pPr algn="ctr"/>
            <a:r>
              <a:rPr lang="en-NZ" sz="2400" dirty="0">
                <a:solidFill>
                  <a:schemeClr val="tx1"/>
                </a:solidFill>
              </a:rPr>
              <a:t>Kia </a:t>
            </a:r>
            <a:r>
              <a:rPr lang="en-NZ" sz="2400" dirty="0" err="1">
                <a:solidFill>
                  <a:schemeClr val="tx1"/>
                </a:solidFill>
              </a:rPr>
              <a:t>mākinakina</a:t>
            </a:r>
            <a:r>
              <a:rPr lang="en-NZ" sz="2400" dirty="0">
                <a:solidFill>
                  <a:schemeClr val="tx1"/>
                </a:solidFill>
              </a:rPr>
              <a:t> </a:t>
            </a:r>
            <a:r>
              <a:rPr lang="en-NZ" sz="2400" dirty="0" err="1">
                <a:solidFill>
                  <a:schemeClr val="tx1"/>
                </a:solidFill>
              </a:rPr>
              <a:t>ki</a:t>
            </a:r>
            <a:r>
              <a:rPr lang="en-NZ" sz="2400" dirty="0">
                <a:solidFill>
                  <a:schemeClr val="tx1"/>
                </a:solidFill>
              </a:rPr>
              <a:t> </a:t>
            </a:r>
            <a:r>
              <a:rPr lang="en-NZ" sz="2400" dirty="0" err="1">
                <a:solidFill>
                  <a:schemeClr val="tx1"/>
                </a:solidFill>
              </a:rPr>
              <a:t>uta</a:t>
            </a:r>
            <a:r>
              <a:rPr lang="en-NZ" sz="2400" dirty="0">
                <a:solidFill>
                  <a:schemeClr val="tx1"/>
                </a:solidFill>
              </a:rPr>
              <a:t>, </a:t>
            </a:r>
          </a:p>
          <a:p>
            <a:pPr algn="ctr"/>
            <a:r>
              <a:rPr lang="en-NZ" sz="2400" dirty="0">
                <a:solidFill>
                  <a:schemeClr val="tx1"/>
                </a:solidFill>
              </a:rPr>
              <a:t>Kia </a:t>
            </a:r>
            <a:r>
              <a:rPr lang="en-NZ" sz="2400" dirty="0" err="1">
                <a:solidFill>
                  <a:schemeClr val="tx1"/>
                </a:solidFill>
              </a:rPr>
              <a:t>mātaratara</a:t>
            </a:r>
            <a:r>
              <a:rPr lang="en-NZ" sz="2400" dirty="0">
                <a:solidFill>
                  <a:schemeClr val="tx1"/>
                </a:solidFill>
              </a:rPr>
              <a:t> </a:t>
            </a:r>
            <a:r>
              <a:rPr lang="en-NZ" sz="2400" dirty="0" err="1">
                <a:solidFill>
                  <a:schemeClr val="tx1"/>
                </a:solidFill>
              </a:rPr>
              <a:t>ki</a:t>
            </a:r>
            <a:r>
              <a:rPr lang="en-NZ" sz="2400" dirty="0">
                <a:solidFill>
                  <a:schemeClr val="tx1"/>
                </a:solidFill>
              </a:rPr>
              <a:t> tai. </a:t>
            </a:r>
          </a:p>
          <a:p>
            <a:pPr algn="ctr"/>
            <a:r>
              <a:rPr lang="en-NZ" sz="2400" dirty="0">
                <a:solidFill>
                  <a:schemeClr val="tx1"/>
                </a:solidFill>
              </a:rPr>
              <a:t> </a:t>
            </a:r>
          </a:p>
          <a:p>
            <a:pPr algn="ctr"/>
            <a:r>
              <a:rPr lang="en-NZ" sz="2400" dirty="0">
                <a:solidFill>
                  <a:schemeClr val="tx1"/>
                </a:solidFill>
              </a:rPr>
              <a:t>E </a:t>
            </a:r>
            <a:r>
              <a:rPr lang="en-NZ" sz="2400" dirty="0" err="1">
                <a:solidFill>
                  <a:schemeClr val="tx1"/>
                </a:solidFill>
              </a:rPr>
              <a:t>hī</a:t>
            </a:r>
            <a:r>
              <a:rPr lang="en-NZ" sz="2400" dirty="0">
                <a:solidFill>
                  <a:schemeClr val="tx1"/>
                </a:solidFill>
              </a:rPr>
              <a:t> </a:t>
            </a:r>
            <a:r>
              <a:rPr lang="en-NZ" sz="2400" dirty="0" err="1">
                <a:solidFill>
                  <a:schemeClr val="tx1"/>
                </a:solidFill>
              </a:rPr>
              <a:t>ake</a:t>
            </a:r>
            <a:r>
              <a:rPr lang="en-NZ" sz="2400" dirty="0">
                <a:solidFill>
                  <a:schemeClr val="tx1"/>
                </a:solidFill>
              </a:rPr>
              <a:t> </a:t>
            </a:r>
            <a:r>
              <a:rPr lang="en-NZ" sz="2400" dirty="0" err="1">
                <a:solidFill>
                  <a:schemeClr val="tx1"/>
                </a:solidFill>
              </a:rPr>
              <a:t>ana</a:t>
            </a:r>
            <a:r>
              <a:rPr lang="en-NZ" sz="2400" dirty="0">
                <a:solidFill>
                  <a:schemeClr val="tx1"/>
                </a:solidFill>
              </a:rPr>
              <a:t> </a:t>
            </a:r>
            <a:r>
              <a:rPr lang="en-NZ" sz="2400" dirty="0" err="1">
                <a:solidFill>
                  <a:schemeClr val="tx1"/>
                </a:solidFill>
              </a:rPr>
              <a:t>te</a:t>
            </a:r>
            <a:r>
              <a:rPr lang="en-NZ" sz="2400" dirty="0">
                <a:solidFill>
                  <a:schemeClr val="tx1"/>
                </a:solidFill>
              </a:rPr>
              <a:t> </a:t>
            </a:r>
            <a:r>
              <a:rPr lang="en-NZ" sz="2400" dirty="0" err="1">
                <a:solidFill>
                  <a:schemeClr val="tx1"/>
                </a:solidFill>
              </a:rPr>
              <a:t>atākura</a:t>
            </a:r>
            <a:r>
              <a:rPr lang="en-NZ" sz="2400" dirty="0">
                <a:solidFill>
                  <a:schemeClr val="tx1"/>
                </a:solidFill>
              </a:rPr>
              <a:t> he </a:t>
            </a:r>
            <a:r>
              <a:rPr lang="en-NZ" sz="2400" dirty="0" err="1">
                <a:solidFill>
                  <a:schemeClr val="tx1"/>
                </a:solidFill>
              </a:rPr>
              <a:t>tio</a:t>
            </a:r>
            <a:r>
              <a:rPr lang="en-NZ" sz="2400" dirty="0">
                <a:solidFill>
                  <a:schemeClr val="tx1"/>
                </a:solidFill>
              </a:rPr>
              <a:t>,</a:t>
            </a:r>
          </a:p>
          <a:p>
            <a:pPr algn="ctr"/>
            <a:r>
              <a:rPr lang="en-NZ" sz="2400" dirty="0">
                <a:solidFill>
                  <a:schemeClr val="tx1"/>
                </a:solidFill>
              </a:rPr>
              <a:t>he </a:t>
            </a:r>
            <a:r>
              <a:rPr lang="en-NZ" sz="2400" dirty="0" err="1">
                <a:solidFill>
                  <a:schemeClr val="tx1"/>
                </a:solidFill>
              </a:rPr>
              <a:t>huka</a:t>
            </a:r>
            <a:r>
              <a:rPr lang="en-NZ" sz="2400" dirty="0">
                <a:solidFill>
                  <a:schemeClr val="tx1"/>
                </a:solidFill>
              </a:rPr>
              <a:t>, he </a:t>
            </a:r>
            <a:r>
              <a:rPr lang="en-NZ" sz="2400" dirty="0" err="1">
                <a:solidFill>
                  <a:schemeClr val="tx1"/>
                </a:solidFill>
              </a:rPr>
              <a:t>hauhunga</a:t>
            </a:r>
            <a:r>
              <a:rPr lang="en-NZ" sz="2400" dirty="0">
                <a:solidFill>
                  <a:schemeClr val="tx1"/>
                </a:solidFill>
              </a:rPr>
              <a:t>. </a:t>
            </a:r>
          </a:p>
          <a:p>
            <a:pPr algn="ctr"/>
            <a:r>
              <a:rPr lang="en-NZ" sz="2400" dirty="0">
                <a:solidFill>
                  <a:schemeClr val="tx1"/>
                </a:solidFill>
              </a:rPr>
              <a:t> </a:t>
            </a:r>
          </a:p>
          <a:p>
            <a:pPr algn="ctr"/>
            <a:r>
              <a:rPr lang="en-NZ" sz="2400" dirty="0" err="1">
                <a:solidFill>
                  <a:schemeClr val="tx1"/>
                </a:solidFill>
              </a:rPr>
              <a:t>Haumi</a:t>
            </a:r>
            <a:r>
              <a:rPr lang="en-NZ" sz="2400" dirty="0">
                <a:solidFill>
                  <a:schemeClr val="tx1"/>
                </a:solidFill>
              </a:rPr>
              <a:t> e! Hui e! </a:t>
            </a:r>
            <a:r>
              <a:rPr lang="en-NZ" sz="2400" dirty="0" err="1">
                <a:solidFill>
                  <a:schemeClr val="tx1"/>
                </a:solidFill>
              </a:rPr>
              <a:t>Tāiki</a:t>
            </a:r>
            <a:r>
              <a:rPr lang="en-NZ" sz="2400" dirty="0">
                <a:solidFill>
                  <a:schemeClr val="tx1"/>
                </a:solidFill>
              </a:rPr>
              <a:t> e!</a:t>
            </a:r>
          </a:p>
          <a:p>
            <a:endParaRPr lang="en-US" sz="1800" dirty="0"/>
          </a:p>
        </p:txBody>
      </p:sp>
    </p:spTree>
    <p:extLst>
      <p:ext uri="{BB962C8B-B14F-4D97-AF65-F5344CB8AC3E}">
        <p14:creationId xmlns:p14="http://schemas.microsoft.com/office/powerpoint/2010/main" val="266714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87680" y="396000"/>
            <a:ext cx="11255141" cy="1325563"/>
          </a:xfrm>
        </p:spPr>
        <p:txBody>
          <a:bodyPr/>
          <a:lstStyle/>
          <a:p>
            <a:r>
              <a:rPr lang="en-US" dirty="0"/>
              <a:t>Content slide header</a:t>
            </a:r>
          </a:p>
        </p:txBody>
      </p:sp>
      <p:sp>
        <p:nvSpPr>
          <p:cNvPr id="3" name="Content Placeholder 2"/>
          <p:cNvSpPr>
            <a:spLocks noGrp="1"/>
          </p:cNvSpPr>
          <p:nvPr>
            <p:ph idx="1" hasCustomPrompt="1"/>
          </p:nvPr>
        </p:nvSpPr>
        <p:spPr/>
        <p:txBody>
          <a:bodyPr/>
          <a:lstStyle>
            <a:lvl2pPr marL="457200" indent="0">
              <a:buNone/>
              <a:defRPr/>
            </a:lvl2pPr>
          </a:lstStyle>
          <a:p>
            <a:pPr lvl="0"/>
            <a:r>
              <a:rPr lang="en-US" dirty="0"/>
              <a:t>Content slide, use this for most of your content</a:t>
            </a:r>
          </a:p>
        </p:txBody>
      </p:sp>
    </p:spTree>
    <p:extLst>
      <p:ext uri="{BB962C8B-B14F-4D97-AF65-F5344CB8AC3E}">
        <p14:creationId xmlns:p14="http://schemas.microsoft.com/office/powerpoint/2010/main" val="3794442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EA56F-1C3A-454D-94F9-EFA1EA80B0C2}"/>
              </a:ext>
            </a:extLst>
          </p:cNvPr>
          <p:cNvSpPr>
            <a:spLocks noGrp="1"/>
          </p:cNvSpPr>
          <p:nvPr>
            <p:ph type="title" hasCustomPrompt="1"/>
          </p:nvPr>
        </p:nvSpPr>
        <p:spPr/>
        <p:txBody>
          <a:bodyPr/>
          <a:lstStyle>
            <a:lvl1pPr>
              <a:defRPr>
                <a:solidFill>
                  <a:schemeClr val="bg1"/>
                </a:solidFill>
              </a:defRPr>
            </a:lvl1pPr>
          </a:lstStyle>
          <a:p>
            <a:r>
              <a:rPr lang="en-US" dirty="0"/>
              <a:t>Alternative content slide header</a:t>
            </a:r>
          </a:p>
        </p:txBody>
      </p:sp>
      <p:sp>
        <p:nvSpPr>
          <p:cNvPr id="4" name="Text Placeholder 3">
            <a:extLst>
              <a:ext uri="{FF2B5EF4-FFF2-40B4-BE49-F238E27FC236}">
                <a16:creationId xmlns:a16="http://schemas.microsoft.com/office/drawing/2014/main" id="{8FC95255-C5B7-534E-98E7-D755F16018E7}"/>
              </a:ext>
            </a:extLst>
          </p:cNvPr>
          <p:cNvSpPr>
            <a:spLocks noGrp="1"/>
          </p:cNvSpPr>
          <p:nvPr>
            <p:ph type="body" sz="quarter" idx="10" hasCustomPrompt="1"/>
          </p:nvPr>
        </p:nvSpPr>
        <p:spPr>
          <a:xfrm>
            <a:off x="482600" y="1841500"/>
            <a:ext cx="11293475" cy="4533900"/>
          </a:xfrm>
        </p:spPr>
        <p:txBody>
          <a:bodyPr/>
          <a:lstStyle>
            <a:lvl1pPr>
              <a:defRPr>
                <a:solidFill>
                  <a:schemeClr val="bg1"/>
                </a:solidFill>
              </a:defRPr>
            </a:lvl1pPr>
            <a:lvl2pPr>
              <a:defRPr>
                <a:solidFill>
                  <a:schemeClr val="bg1"/>
                </a:solidFill>
              </a:defRPr>
            </a:lvl2pPr>
            <a:lvl3pPr>
              <a:defRPr>
                <a:solidFill>
                  <a:schemeClr val="bg1"/>
                </a:solidFill>
              </a:defRPr>
            </a:lvl3pPr>
          </a:lstStyle>
          <a:p>
            <a:pPr lvl="0"/>
            <a:r>
              <a:rPr lang="en-US" dirty="0"/>
              <a:t>Alternative content slide, use this slide sparingly</a:t>
            </a:r>
          </a:p>
        </p:txBody>
      </p:sp>
    </p:spTree>
    <p:extLst>
      <p:ext uri="{BB962C8B-B14F-4D97-AF65-F5344CB8AC3E}">
        <p14:creationId xmlns:p14="http://schemas.microsoft.com/office/powerpoint/2010/main" val="3135147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F6F87-6EC6-544E-AAB9-D6F35D9B4457}"/>
              </a:ext>
            </a:extLst>
          </p:cNvPr>
          <p:cNvSpPr>
            <a:spLocks noGrp="1"/>
          </p:cNvSpPr>
          <p:nvPr>
            <p:ph type="title" hasCustomPrompt="1"/>
          </p:nvPr>
        </p:nvSpPr>
        <p:spPr>
          <a:xfrm>
            <a:off x="449179" y="2201463"/>
            <a:ext cx="5492819" cy="2455077"/>
          </a:xfrm>
        </p:spPr>
        <p:txBody>
          <a:bodyPr/>
          <a:lstStyle/>
          <a:p>
            <a:r>
              <a:rPr lang="en-US" dirty="0"/>
              <a:t>Divider or new section slide</a:t>
            </a:r>
          </a:p>
        </p:txBody>
      </p:sp>
    </p:spTree>
    <p:extLst>
      <p:ext uri="{BB962C8B-B14F-4D97-AF65-F5344CB8AC3E}">
        <p14:creationId xmlns:p14="http://schemas.microsoft.com/office/powerpoint/2010/main" val="297301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9663CEC-4BEC-2248-97BA-831C9FD59F74}"/>
              </a:ext>
            </a:extLst>
          </p:cNvPr>
          <p:cNvSpPr>
            <a:spLocks noGrp="1"/>
          </p:cNvSpPr>
          <p:nvPr>
            <p:ph type="title" hasCustomPrompt="1"/>
          </p:nvPr>
        </p:nvSpPr>
        <p:spPr>
          <a:xfrm>
            <a:off x="5194174" y="2312674"/>
            <a:ext cx="5492819" cy="2455077"/>
          </a:xfrm>
        </p:spPr>
        <p:txBody>
          <a:bodyPr/>
          <a:lstStyle>
            <a:lvl1pPr>
              <a:defRPr>
                <a:solidFill>
                  <a:schemeClr val="bg1"/>
                </a:solidFill>
              </a:defRPr>
            </a:lvl1pPr>
          </a:lstStyle>
          <a:p>
            <a:r>
              <a:rPr lang="en-US" dirty="0"/>
              <a:t>Divider or new section slide</a:t>
            </a:r>
          </a:p>
        </p:txBody>
      </p:sp>
    </p:spTree>
    <p:extLst>
      <p:ext uri="{BB962C8B-B14F-4D97-AF65-F5344CB8AC3E}">
        <p14:creationId xmlns:p14="http://schemas.microsoft.com/office/powerpoint/2010/main" val="918583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EAF35-B037-4940-804F-19BC055ADB2A}"/>
              </a:ext>
            </a:extLst>
          </p:cNvPr>
          <p:cNvSpPr>
            <a:spLocks noGrp="1"/>
          </p:cNvSpPr>
          <p:nvPr>
            <p:ph type="title" hasCustomPrompt="1"/>
          </p:nvPr>
        </p:nvSpPr>
        <p:spPr>
          <a:xfrm>
            <a:off x="3212757" y="2403992"/>
            <a:ext cx="7047253" cy="2155651"/>
          </a:xfrm>
        </p:spPr>
        <p:txBody>
          <a:bodyPr/>
          <a:lstStyle>
            <a:lvl1pPr algn="ctr">
              <a:defRPr/>
            </a:lvl1pPr>
          </a:lstStyle>
          <a:p>
            <a:r>
              <a:rPr lang="en-US" dirty="0"/>
              <a:t>“This slide is just for quotes”</a:t>
            </a:r>
          </a:p>
        </p:txBody>
      </p:sp>
      <p:sp>
        <p:nvSpPr>
          <p:cNvPr id="4" name="Text Placeholder 3">
            <a:extLst>
              <a:ext uri="{FF2B5EF4-FFF2-40B4-BE49-F238E27FC236}">
                <a16:creationId xmlns:a16="http://schemas.microsoft.com/office/drawing/2014/main" id="{98DA84B0-B096-6246-B12E-527E67C32E84}"/>
              </a:ext>
            </a:extLst>
          </p:cNvPr>
          <p:cNvSpPr>
            <a:spLocks noGrp="1"/>
          </p:cNvSpPr>
          <p:nvPr>
            <p:ph type="body" sz="quarter" idx="10" hasCustomPrompt="1"/>
          </p:nvPr>
        </p:nvSpPr>
        <p:spPr>
          <a:xfrm>
            <a:off x="3225800" y="4719638"/>
            <a:ext cx="7031038" cy="384175"/>
          </a:xfrm>
        </p:spPr>
        <p:txBody>
          <a:bodyPr>
            <a:normAutofit/>
          </a:bodyPr>
          <a:lstStyle>
            <a:lvl1pPr marL="0" indent="0" algn="r">
              <a:buNone/>
              <a:defRPr sz="2000"/>
            </a:lvl1pPr>
          </a:lstStyle>
          <a:p>
            <a:pPr lvl="0"/>
            <a:r>
              <a:rPr lang="en-US" dirty="0"/>
              <a:t>Source of the quote</a:t>
            </a:r>
          </a:p>
        </p:txBody>
      </p:sp>
    </p:spTree>
    <p:extLst>
      <p:ext uri="{BB962C8B-B14F-4D97-AF65-F5344CB8AC3E}">
        <p14:creationId xmlns:p14="http://schemas.microsoft.com/office/powerpoint/2010/main" val="3411218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87680" y="396000"/>
            <a:ext cx="11255141" cy="1325563"/>
          </a:xfrm>
        </p:spPr>
        <p:txBody>
          <a:bodyPr/>
          <a:lstStyle/>
          <a:p>
            <a:r>
              <a:rPr lang="en-US" dirty="0"/>
              <a:t>Content slide columns header </a:t>
            </a:r>
          </a:p>
        </p:txBody>
      </p:sp>
      <p:sp>
        <p:nvSpPr>
          <p:cNvPr id="3" name="Content Placeholder 2"/>
          <p:cNvSpPr>
            <a:spLocks noGrp="1"/>
          </p:cNvSpPr>
          <p:nvPr>
            <p:ph sz="half" idx="1"/>
          </p:nvPr>
        </p:nvSpPr>
        <p:spPr>
          <a:xfrm>
            <a:off x="487680" y="1825625"/>
            <a:ext cx="5400000" cy="4351338"/>
          </a:xfrm>
        </p:spPr>
        <p:txBody>
          <a:bodyPr/>
          <a:lstStyle/>
          <a:p>
            <a:pPr lvl="0"/>
            <a:r>
              <a:rPr lang="en-US"/>
              <a:t>Edit Master text styles</a:t>
            </a:r>
          </a:p>
          <a:p>
            <a:pPr lvl="1"/>
            <a:r>
              <a:rPr lang="en-US"/>
              <a:t>Second level</a:t>
            </a:r>
          </a:p>
        </p:txBody>
      </p:sp>
      <p:sp>
        <p:nvSpPr>
          <p:cNvPr id="4" name="Content Placeholder 3"/>
          <p:cNvSpPr>
            <a:spLocks noGrp="1"/>
          </p:cNvSpPr>
          <p:nvPr>
            <p:ph sz="half" idx="2"/>
          </p:nvPr>
        </p:nvSpPr>
        <p:spPr>
          <a:xfrm>
            <a:off x="6342821" y="1825625"/>
            <a:ext cx="5400000" cy="4351338"/>
          </a:xfrm>
        </p:spPr>
        <p:txBody>
          <a:bodyPr/>
          <a:lstStyle/>
          <a:p>
            <a:pPr lvl="0"/>
            <a:r>
              <a:rPr lang="en-US"/>
              <a:t>Edit Master text styles</a:t>
            </a:r>
          </a:p>
          <a:p>
            <a:pPr lvl="1"/>
            <a:r>
              <a:rPr lang="en-US"/>
              <a:t>Second level</a:t>
            </a:r>
          </a:p>
        </p:txBody>
      </p:sp>
    </p:spTree>
    <p:extLst>
      <p:ext uri="{BB962C8B-B14F-4D97-AF65-F5344CB8AC3E}">
        <p14:creationId xmlns:p14="http://schemas.microsoft.com/office/powerpoint/2010/main" val="1144424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7680" y="365127"/>
            <a:ext cx="11255141"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87680" y="1825625"/>
            <a:ext cx="11255141"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91993533"/>
      </p:ext>
    </p:extLst>
  </p:cSld>
  <p:clrMap bg1="lt1" tx1="dk1" bg2="lt2" tx2="dk2" accent1="accent1" accent2="accent2" accent3="accent3" accent4="accent4" accent5="accent5" accent6="accent6" hlink="hlink" folHlink="folHlink"/>
  <p:sldLayoutIdLst>
    <p:sldLayoutId id="2147483661" r:id="rId1"/>
    <p:sldLayoutId id="2147483688" r:id="rId2"/>
    <p:sldLayoutId id="2147483687" r:id="rId3"/>
    <p:sldLayoutId id="2147483662" r:id="rId4"/>
    <p:sldLayoutId id="2147483689" r:id="rId5"/>
    <p:sldLayoutId id="2147483685" r:id="rId6"/>
    <p:sldLayoutId id="2147483690" r:id="rId7"/>
    <p:sldLayoutId id="2147483692" r:id="rId8"/>
    <p:sldLayoutId id="2147483664" r:id="rId9"/>
    <p:sldLayoutId id="2147483691"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hyperlink" Target="https://www.tpk.govt.nz/documents/download/5540/tpk-maihi-karauna-strategy-en-2019.pdf" TargetMode="External"/><Relationship Id="rId13" Type="http://schemas.openxmlformats.org/officeDocument/2006/relationships/hyperlink" Target="https://www.education.govt.nz/assets/Documents/Ministry/Strategies-and-policies/Nga-Taumata-o-Te-Ahu-o-te-reo-Maori-webfile.pdf" TargetMode="External"/><Relationship Id="rId3" Type="http://schemas.openxmlformats.org/officeDocument/2006/relationships/hyperlink" Target="https://hereoora.tki.org.nz/Teachers-notes/Teaching-te-reo-Maori-effectively" TargetMode="External"/><Relationship Id="rId7" Type="http://schemas.openxmlformats.org/officeDocument/2006/relationships/hyperlink" Target="https://www.ero.govt.nz/publications/success-for-maori-children-in-early-childhood-services-good-practice/examples-of-good-practice/" TargetMode="External"/><Relationship Id="rId12" Type="http://schemas.openxmlformats.org/officeDocument/2006/relationships/hyperlink" Target="https://teachingcouncil.nz/required/Tataiako.pdf"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hyperlink" Target="https://www.childforum.com/education/doing-early-childhood-research/references-and-thesis-directories/1024-te-reo-maori-language-early-childhood-research-readings.html" TargetMode="External"/><Relationship Id="rId11" Type="http://schemas.openxmlformats.org/officeDocument/2006/relationships/hyperlink" Target="http://www.tkm.govt.nz/" TargetMode="External"/><Relationship Id="rId5" Type="http://schemas.openxmlformats.org/officeDocument/2006/relationships/hyperlink" Target="https://tereomaori.tki.org.nz/Curriculum-guidelines/Teaching-and-learning-te-reo-Maori" TargetMode="External"/><Relationship Id="rId15" Type="http://schemas.openxmlformats.org/officeDocument/2006/relationships/hyperlink" Target="https://teachingcouncil.nz/sites/default/files/TataiReo%20FINAL_web.pdf" TargetMode="External"/><Relationship Id="rId10" Type="http://schemas.openxmlformats.org/officeDocument/2006/relationships/hyperlink" Target="https://minedu.cwp.govt.nz/our-work/overall-strategies-and-policies/ka-hikitia-accelerating-success-20132017/ka-hikitia/" TargetMode="External"/><Relationship Id="rId4" Type="http://schemas.openxmlformats.org/officeDocument/2006/relationships/hyperlink" Target="http://eng.mataurangamaori.tki.org.nz/Rauemi-tautoko/Te-Reo-Maori/Nga-Pakiwaitara-Maori-me-nga-Purakau-Onaianei" TargetMode="External"/><Relationship Id="rId9" Type="http://schemas.openxmlformats.org/officeDocument/2006/relationships/hyperlink" Target="https://www.tetaurawhiri.govt.nz/en/" TargetMode="External"/><Relationship Id="rId14" Type="http://schemas.openxmlformats.org/officeDocument/2006/relationships/hyperlink" Target="https://www.education.govt.nz/assets/Documents/Ministry/Strategies-and-policies/Ka-Hikitia/TauMaiTeReoFullStrategyEnglish.pdf"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0A03BB-1886-40E8-8B57-E83DFF60E0B4}"/>
              </a:ext>
            </a:extLst>
          </p:cNvPr>
          <p:cNvSpPr>
            <a:spLocks noGrp="1"/>
          </p:cNvSpPr>
          <p:nvPr>
            <p:ph type="ctrTitle"/>
          </p:nvPr>
        </p:nvSpPr>
        <p:spPr>
          <a:xfrm>
            <a:off x="1123474" y="2360295"/>
            <a:ext cx="9945052" cy="2137410"/>
          </a:xfrm>
        </p:spPr>
        <p:txBody>
          <a:bodyPr>
            <a:noAutofit/>
          </a:bodyPr>
          <a:lstStyle/>
          <a:p>
            <a:r>
              <a:rPr lang="en-NZ" sz="5000" dirty="0"/>
              <a:t>Requirement 6.2</a:t>
            </a:r>
            <a:br>
              <a:rPr lang="en-NZ" sz="5000" dirty="0"/>
            </a:br>
            <a:r>
              <a:rPr lang="en-NZ" sz="5000" dirty="0" err="1"/>
              <a:t>Te</a:t>
            </a:r>
            <a:r>
              <a:rPr lang="en-NZ" sz="5000" dirty="0"/>
              <a:t> </a:t>
            </a:r>
            <a:r>
              <a:rPr lang="en-NZ" sz="5000" dirty="0" err="1"/>
              <a:t>reo</a:t>
            </a:r>
            <a:r>
              <a:rPr lang="en-NZ" sz="5000" dirty="0"/>
              <a:t> M</a:t>
            </a:r>
            <a:r>
              <a:rPr lang="mi-NZ" sz="5000" dirty="0"/>
              <a:t>ā</a:t>
            </a:r>
            <a:r>
              <a:rPr lang="en-NZ" sz="5000" dirty="0" err="1"/>
              <a:t>ori</a:t>
            </a:r>
            <a:r>
              <a:rPr lang="en-NZ" sz="5000" dirty="0"/>
              <a:t> Competency and Progression </a:t>
            </a:r>
          </a:p>
        </p:txBody>
      </p:sp>
    </p:spTree>
    <p:extLst>
      <p:ext uri="{BB962C8B-B14F-4D97-AF65-F5344CB8AC3E}">
        <p14:creationId xmlns:p14="http://schemas.microsoft.com/office/powerpoint/2010/main" val="3535998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ACB7F-5F40-4902-B331-14B78F71AF6A}"/>
              </a:ext>
            </a:extLst>
          </p:cNvPr>
          <p:cNvSpPr>
            <a:spLocks noGrp="1"/>
          </p:cNvSpPr>
          <p:nvPr>
            <p:ph type="title"/>
          </p:nvPr>
        </p:nvSpPr>
        <p:spPr>
          <a:xfrm>
            <a:off x="508815" y="1513674"/>
            <a:ext cx="8822237" cy="3697167"/>
          </a:xfrm>
        </p:spPr>
        <p:txBody>
          <a:bodyPr>
            <a:normAutofit fontScale="90000"/>
          </a:bodyPr>
          <a:lstStyle/>
          <a:p>
            <a:r>
              <a:rPr lang="mi-NZ" b="1" dirty="0"/>
              <a:t>Activity – </a:t>
            </a:r>
            <a:r>
              <a:rPr lang="mi-NZ" dirty="0"/>
              <a:t>discuss with your team. </a:t>
            </a:r>
            <a:br>
              <a:rPr lang="mi-NZ" dirty="0"/>
            </a:br>
            <a:br>
              <a:rPr lang="mi-NZ" dirty="0"/>
            </a:br>
            <a:r>
              <a:rPr lang="mi-NZ" dirty="0"/>
              <a:t>Where does te reo Māori naturally fit into your programme design?  </a:t>
            </a:r>
            <a:br>
              <a:rPr lang="mi-NZ" dirty="0"/>
            </a:br>
            <a:br>
              <a:rPr lang="mi-NZ" dirty="0"/>
            </a:br>
            <a:br>
              <a:rPr lang="mi-NZ" dirty="0"/>
            </a:br>
            <a:r>
              <a:rPr lang="mi-NZ" dirty="0"/>
              <a:t>Where might students find additional opportunities to use te reo? </a:t>
            </a:r>
            <a:br>
              <a:rPr lang="mi-NZ" dirty="0"/>
            </a:br>
            <a:br>
              <a:rPr lang="mi-NZ" dirty="0"/>
            </a:br>
            <a:endParaRPr lang="en-NZ" dirty="0"/>
          </a:p>
        </p:txBody>
      </p:sp>
    </p:spTree>
    <p:extLst>
      <p:ext uri="{BB962C8B-B14F-4D97-AF65-F5344CB8AC3E}">
        <p14:creationId xmlns:p14="http://schemas.microsoft.com/office/powerpoint/2010/main" val="1048137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59FA35E-D7C5-4F99-8C04-F85CC216ABB5}"/>
              </a:ext>
            </a:extLst>
          </p:cNvPr>
          <p:cNvGraphicFramePr>
            <a:graphicFrameLocks noGrp="1"/>
          </p:cNvGraphicFramePr>
          <p:nvPr>
            <p:ph idx="1"/>
            <p:extLst>
              <p:ext uri="{D42A27DB-BD31-4B8C-83A1-F6EECF244321}">
                <p14:modId xmlns:p14="http://schemas.microsoft.com/office/powerpoint/2010/main" val="2971872728"/>
              </p:ext>
            </p:extLst>
          </p:nvPr>
        </p:nvGraphicFramePr>
        <p:xfrm>
          <a:off x="229168" y="180555"/>
          <a:ext cx="11733664" cy="6377036"/>
        </p:xfrm>
        <a:graphic>
          <a:graphicData uri="http://schemas.openxmlformats.org/drawingml/2006/table">
            <a:tbl>
              <a:tblPr firstRow="1" bandRow="1">
                <a:tableStyleId>{5C22544A-7EE6-4342-B048-85BDC9FD1C3A}</a:tableStyleId>
              </a:tblPr>
              <a:tblGrid>
                <a:gridCol w="5866832">
                  <a:extLst>
                    <a:ext uri="{9D8B030D-6E8A-4147-A177-3AD203B41FA5}">
                      <a16:colId xmlns:a16="http://schemas.microsoft.com/office/drawing/2014/main" val="665918521"/>
                    </a:ext>
                  </a:extLst>
                </a:gridCol>
                <a:gridCol w="5866832">
                  <a:extLst>
                    <a:ext uri="{9D8B030D-6E8A-4147-A177-3AD203B41FA5}">
                      <a16:colId xmlns:a16="http://schemas.microsoft.com/office/drawing/2014/main" val="2269919845"/>
                    </a:ext>
                  </a:extLst>
                </a:gridCol>
              </a:tblGrid>
              <a:tr h="335204">
                <a:tc gridSpan="2">
                  <a:txBody>
                    <a:bodyPr/>
                    <a:lstStyle/>
                    <a:p>
                      <a:r>
                        <a:rPr lang="mi-NZ" dirty="0"/>
                        <a:t>Links to possible resources .... Just a little taste of what is out there. </a:t>
                      </a:r>
                      <a:endParaRPr lang="en-NZ" dirty="0"/>
                    </a:p>
                  </a:txBody>
                  <a:tcPr/>
                </a:tc>
                <a:tc hMerge="1">
                  <a:txBody>
                    <a:bodyPr/>
                    <a:lstStyle/>
                    <a:p>
                      <a:endParaRPr lang="en-NZ"/>
                    </a:p>
                  </a:txBody>
                  <a:tcPr/>
                </a:tc>
                <a:extLst>
                  <a:ext uri="{0D108BD9-81ED-4DB2-BD59-A6C34878D82A}">
                    <a16:rowId xmlns:a16="http://schemas.microsoft.com/office/drawing/2014/main" val="653778766"/>
                  </a:ext>
                </a:extLst>
              </a:tr>
              <a:tr h="865943">
                <a:tc>
                  <a:txBody>
                    <a:bodyPr/>
                    <a:lstStyle/>
                    <a:p>
                      <a:r>
                        <a:rPr lang="en-NZ" sz="1400" dirty="0">
                          <a:hlinkClick r:id="rId3"/>
                        </a:rPr>
                        <a:t>https://hereoora.tki.org.nz/Teachers-notes/Teaching-te-reo-Maori-effectively</a:t>
                      </a:r>
                      <a:endParaRPr lang="en-NZ"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NZ" sz="1400" dirty="0"/>
                        <a:t>An 8 Unit resource for teachers with links to </a:t>
                      </a:r>
                      <a:r>
                        <a:rPr lang="en-NZ" sz="1400" dirty="0" err="1"/>
                        <a:t>Te</a:t>
                      </a:r>
                      <a:r>
                        <a:rPr lang="en-NZ" sz="1400" dirty="0"/>
                        <a:t> </a:t>
                      </a:r>
                      <a:r>
                        <a:rPr lang="en-NZ" sz="1400" dirty="0" err="1"/>
                        <a:t>Aho</a:t>
                      </a:r>
                      <a:r>
                        <a:rPr lang="en-NZ" sz="1400" dirty="0"/>
                        <a:t> Arataki </a:t>
                      </a:r>
                      <a:r>
                        <a:rPr lang="en-NZ" sz="1400" dirty="0" err="1"/>
                        <a:t>Marau</a:t>
                      </a:r>
                      <a:r>
                        <a:rPr lang="en-NZ" sz="1400" dirty="0"/>
                        <a:t> LO’s </a:t>
                      </a:r>
                    </a:p>
                    <a:p>
                      <a:endParaRPr lang="en-NZ" sz="1400" dirty="0"/>
                    </a:p>
                  </a:txBody>
                  <a:tcPr/>
                </a:tc>
                <a:tc>
                  <a:txBody>
                    <a:bodyPr/>
                    <a:lstStyle/>
                    <a:p>
                      <a:r>
                        <a:rPr lang="en-NZ" sz="1400" dirty="0">
                          <a:hlinkClick r:id="rId4"/>
                        </a:rPr>
                        <a:t>http://eng.mataurangamaori.tki.org.nz/Rauemi-tautoko/Te-Reo-Maori/Nga-Pakiwaitara-Maori-me-nga-Purakau-Onaianei</a:t>
                      </a:r>
                      <a:endParaRPr lang="en-NZ" sz="1400" dirty="0"/>
                    </a:p>
                    <a:p>
                      <a:r>
                        <a:rPr lang="en-NZ" sz="1400" dirty="0"/>
                        <a:t>A selection of traditional and contemporary legends from around Aotearoa with teacher notes.</a:t>
                      </a:r>
                    </a:p>
                  </a:txBody>
                  <a:tcPr/>
                </a:tc>
                <a:extLst>
                  <a:ext uri="{0D108BD9-81ED-4DB2-BD59-A6C34878D82A}">
                    <a16:rowId xmlns:a16="http://schemas.microsoft.com/office/drawing/2014/main" val="4215382023"/>
                  </a:ext>
                </a:extLst>
              </a:tr>
              <a:tr h="865943">
                <a:tc>
                  <a:txBody>
                    <a:bodyPr/>
                    <a:lstStyle/>
                    <a:p>
                      <a:r>
                        <a:rPr lang="en-NZ" sz="1400" dirty="0">
                          <a:hlinkClick r:id="rId5"/>
                        </a:rPr>
                        <a:t>https://tereomaori.tki.org.nz/Curriculum-guidelines/Teaching-and-learning-te-reo-Maori</a:t>
                      </a:r>
                      <a:endParaRPr lang="en-NZ"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NZ" sz="1400" dirty="0"/>
                        <a:t>Digital copy of the </a:t>
                      </a:r>
                      <a:r>
                        <a:rPr lang="en-NZ" sz="1400" dirty="0" err="1"/>
                        <a:t>te</a:t>
                      </a:r>
                      <a:r>
                        <a:rPr lang="en-NZ" sz="1400" dirty="0"/>
                        <a:t> </a:t>
                      </a:r>
                      <a:r>
                        <a:rPr lang="en-NZ" sz="1400" dirty="0" err="1"/>
                        <a:t>reo</a:t>
                      </a:r>
                      <a:r>
                        <a:rPr lang="en-NZ" sz="1400" dirty="0"/>
                        <a:t> Māori curriculum document</a:t>
                      </a:r>
                    </a:p>
                    <a:p>
                      <a:endParaRPr lang="en-NZ" sz="1400" dirty="0"/>
                    </a:p>
                  </a:txBody>
                  <a:tcPr/>
                </a:tc>
                <a:tc>
                  <a:txBody>
                    <a:bodyPr/>
                    <a:lstStyle/>
                    <a:p>
                      <a:r>
                        <a:rPr lang="en-NZ" sz="1400" dirty="0">
                          <a:hlinkClick r:id="rId6"/>
                        </a:rPr>
                        <a:t>https://www.childforum.com/education/doing-early-childhood-research/references-and-thesis-directories/1024-te-reo-maori-language-early-childhood-research-readings.html</a:t>
                      </a:r>
                      <a:endParaRPr lang="en-NZ" sz="1400" dirty="0"/>
                    </a:p>
                    <a:p>
                      <a:r>
                        <a:rPr lang="en-NZ" sz="1400" dirty="0"/>
                        <a:t>A selection of research papers linked to </a:t>
                      </a:r>
                      <a:r>
                        <a:rPr lang="en-NZ" sz="1400" dirty="0" err="1"/>
                        <a:t>te</a:t>
                      </a:r>
                      <a:r>
                        <a:rPr lang="en-NZ" sz="1400" dirty="0"/>
                        <a:t> </a:t>
                      </a:r>
                      <a:r>
                        <a:rPr lang="en-NZ" sz="1400" dirty="0" err="1"/>
                        <a:t>reo</a:t>
                      </a:r>
                      <a:r>
                        <a:rPr lang="en-NZ" sz="1400" dirty="0"/>
                        <a:t> Māori in ECE</a:t>
                      </a:r>
                    </a:p>
                  </a:txBody>
                  <a:tcPr/>
                </a:tc>
                <a:extLst>
                  <a:ext uri="{0D108BD9-81ED-4DB2-BD59-A6C34878D82A}">
                    <a16:rowId xmlns:a16="http://schemas.microsoft.com/office/drawing/2014/main" val="3367964751"/>
                  </a:ext>
                </a:extLst>
              </a:tr>
              <a:tr h="865943">
                <a:tc>
                  <a:txBody>
                    <a:bodyPr/>
                    <a:lstStyle/>
                    <a:p>
                      <a:r>
                        <a:rPr lang="en-NZ" sz="1400" dirty="0">
                          <a:hlinkClick r:id="rId7"/>
                        </a:rPr>
                        <a:t>https://www.ero.govt.nz/publications/success-for-maori-children-in-early-childhood-services-good-practice/examples-of-good-practice/</a:t>
                      </a:r>
                      <a:endParaRPr lang="en-NZ" sz="1400" dirty="0"/>
                    </a:p>
                    <a:p>
                      <a:r>
                        <a:rPr lang="en-NZ" sz="1400" dirty="0"/>
                        <a:t>An ERO report on examples of good practice for ECE centres in relation to Māori success.</a:t>
                      </a:r>
                    </a:p>
                  </a:txBody>
                  <a:tcPr/>
                </a:tc>
                <a:tc>
                  <a:txBody>
                    <a:bodyPr/>
                    <a:lstStyle/>
                    <a:p>
                      <a:r>
                        <a:rPr lang="en-NZ" sz="1400" dirty="0">
                          <a:hlinkClick r:id="rId8"/>
                        </a:rPr>
                        <a:t>https://www.tpk.govt.nz/documents/download/5540/tpk-maihi-karauna-strategy-en-2019.pdf</a:t>
                      </a:r>
                      <a:endParaRPr lang="en-NZ" sz="1400" dirty="0"/>
                    </a:p>
                    <a:p>
                      <a:r>
                        <a:rPr lang="en-NZ" sz="1400" dirty="0" err="1"/>
                        <a:t>Maihi</a:t>
                      </a:r>
                      <a:r>
                        <a:rPr lang="en-NZ" sz="1400" dirty="0"/>
                        <a:t> </a:t>
                      </a:r>
                      <a:r>
                        <a:rPr lang="en-NZ" sz="1400" dirty="0" err="1"/>
                        <a:t>Karauna</a:t>
                      </a:r>
                      <a:r>
                        <a:rPr lang="en-NZ" sz="1400" dirty="0"/>
                        <a:t> Strategy 2019 outlines the crown’s </a:t>
                      </a:r>
                      <a:r>
                        <a:rPr lang="en-NZ" sz="1400" dirty="0" err="1"/>
                        <a:t>te</a:t>
                      </a:r>
                      <a:r>
                        <a:rPr lang="en-NZ" sz="1400" dirty="0"/>
                        <a:t> </a:t>
                      </a:r>
                      <a:r>
                        <a:rPr lang="en-NZ" sz="1400" dirty="0" err="1"/>
                        <a:t>reo</a:t>
                      </a:r>
                      <a:r>
                        <a:rPr lang="en-NZ" sz="1400" dirty="0"/>
                        <a:t> Māori strategy 2019-2023 </a:t>
                      </a:r>
                    </a:p>
                  </a:txBody>
                  <a:tcPr/>
                </a:tc>
                <a:extLst>
                  <a:ext uri="{0D108BD9-81ED-4DB2-BD59-A6C34878D82A}">
                    <a16:rowId xmlns:a16="http://schemas.microsoft.com/office/drawing/2014/main" val="3773812046"/>
                  </a:ext>
                </a:extLst>
              </a:tr>
              <a:tr h="670408">
                <a:tc>
                  <a:txBody>
                    <a:bodyPr/>
                    <a:lstStyle/>
                    <a:p>
                      <a:r>
                        <a:rPr lang="en-NZ" sz="1400" dirty="0">
                          <a:hlinkClick r:id="rId9"/>
                        </a:rPr>
                        <a:t>https://www.tetaurawhiri.govt.nz/en/</a:t>
                      </a:r>
                      <a:endParaRPr lang="en-NZ" sz="1400" dirty="0"/>
                    </a:p>
                    <a:p>
                      <a:r>
                        <a:rPr lang="en-NZ" sz="1400" dirty="0" err="1"/>
                        <a:t>Te</a:t>
                      </a:r>
                      <a:r>
                        <a:rPr lang="en-NZ" sz="1400" dirty="0"/>
                        <a:t> </a:t>
                      </a:r>
                      <a:r>
                        <a:rPr lang="en-NZ" sz="1400" dirty="0" err="1"/>
                        <a:t>Taurawhiri</a:t>
                      </a:r>
                      <a:r>
                        <a:rPr lang="en-NZ" sz="1400" dirty="0"/>
                        <a:t>, The Māori </a:t>
                      </a:r>
                      <a:r>
                        <a:rPr lang="en-NZ" sz="1400" dirty="0" err="1"/>
                        <a:t>Langauge</a:t>
                      </a:r>
                      <a:r>
                        <a:rPr lang="en-NZ" sz="1400" dirty="0"/>
                        <a:t> Commission </a:t>
                      </a:r>
                    </a:p>
                  </a:txBody>
                  <a:tcPr/>
                </a:tc>
                <a:tc>
                  <a:txBody>
                    <a:bodyPr/>
                    <a:lstStyle/>
                    <a:p>
                      <a:r>
                        <a:rPr lang="en-NZ" sz="1400" dirty="0">
                          <a:hlinkClick r:id="rId10"/>
                        </a:rPr>
                        <a:t>https://minedu.cwp.govt.nz/our-work/overall-strategies-and-policies/ka-hikitia-accelerating-success-20132017/ka-hikitia/</a:t>
                      </a:r>
                      <a:endParaRPr lang="en-NZ" sz="1400" dirty="0"/>
                    </a:p>
                    <a:p>
                      <a:r>
                        <a:rPr lang="en-NZ" sz="1400" dirty="0"/>
                        <a:t>Measurable Gains framework </a:t>
                      </a:r>
                    </a:p>
                  </a:txBody>
                  <a:tcPr/>
                </a:tc>
                <a:extLst>
                  <a:ext uri="{0D108BD9-81ED-4DB2-BD59-A6C34878D82A}">
                    <a16:rowId xmlns:a16="http://schemas.microsoft.com/office/drawing/2014/main" val="415226753"/>
                  </a:ext>
                </a:extLst>
              </a:tr>
              <a:tr h="670408">
                <a:tc>
                  <a:txBody>
                    <a:bodyPr/>
                    <a:lstStyle/>
                    <a:p>
                      <a:r>
                        <a:rPr lang="en-NZ" sz="1400" dirty="0">
                          <a:hlinkClick r:id="rId11"/>
                        </a:rPr>
                        <a:t>http://www.tkm.govt.nz/</a:t>
                      </a:r>
                      <a:endParaRPr lang="en-NZ" sz="1400" dirty="0"/>
                    </a:p>
                    <a:p>
                      <a:r>
                        <a:rPr lang="en-NZ" sz="1400" dirty="0" err="1"/>
                        <a:t>Te</a:t>
                      </a:r>
                      <a:r>
                        <a:rPr lang="en-NZ" sz="1400" dirty="0"/>
                        <a:t> </a:t>
                      </a:r>
                      <a:r>
                        <a:rPr lang="en-NZ" sz="1400" dirty="0" err="1"/>
                        <a:t>Kāhui</a:t>
                      </a:r>
                      <a:r>
                        <a:rPr lang="en-NZ" sz="1400" dirty="0"/>
                        <a:t> </a:t>
                      </a:r>
                      <a:r>
                        <a:rPr lang="en-NZ" sz="1400" dirty="0" err="1"/>
                        <a:t>Māngai</a:t>
                      </a:r>
                      <a:r>
                        <a:rPr lang="en-NZ" sz="1400" dirty="0"/>
                        <a:t> – Directory of iwi and Māori organisations </a:t>
                      </a:r>
                    </a:p>
                  </a:txBody>
                  <a:tcPr/>
                </a:tc>
                <a:tc>
                  <a:txBody>
                    <a:bodyPr/>
                    <a:lstStyle/>
                    <a:p>
                      <a:r>
                        <a:rPr lang="en-NZ" sz="1400" dirty="0">
                          <a:hlinkClick r:id="rId12"/>
                        </a:rPr>
                        <a:t>https://teachingcouncil.nz/required/Tataiako.pdf</a:t>
                      </a:r>
                      <a:endParaRPr lang="en-NZ" sz="1400" dirty="0"/>
                    </a:p>
                    <a:p>
                      <a:r>
                        <a:rPr lang="en-NZ" sz="1400" dirty="0"/>
                        <a:t>Link to </a:t>
                      </a:r>
                      <a:r>
                        <a:rPr lang="en-NZ" sz="1400" dirty="0" err="1"/>
                        <a:t>Tātaiako</a:t>
                      </a:r>
                      <a:r>
                        <a:rPr lang="en-NZ" sz="1400" dirty="0"/>
                        <a:t> document – cultural competency for teachers of Māori learners. </a:t>
                      </a:r>
                    </a:p>
                  </a:txBody>
                  <a:tcPr/>
                </a:tc>
                <a:extLst>
                  <a:ext uri="{0D108BD9-81ED-4DB2-BD59-A6C34878D82A}">
                    <a16:rowId xmlns:a16="http://schemas.microsoft.com/office/drawing/2014/main" val="3547871870"/>
                  </a:ext>
                </a:extLst>
              </a:tr>
              <a:tr h="670408">
                <a:tc>
                  <a:txBody>
                    <a:bodyPr/>
                    <a:lstStyle/>
                    <a:p>
                      <a:r>
                        <a:rPr lang="en-NZ" sz="1400" dirty="0">
                          <a:hlinkClick r:id="rId13"/>
                        </a:rPr>
                        <a:t>https://www.education.govt.nz/assets/Documents/Ministry/Strategies-and-policies/Nga-Taumata-o-Te-Ahu-o-te-reo-Maori-webfile.pdf</a:t>
                      </a:r>
                      <a:endParaRPr lang="en-NZ" sz="1400" dirty="0"/>
                    </a:p>
                    <a:p>
                      <a:r>
                        <a:rPr lang="en-NZ" sz="1400" dirty="0" err="1"/>
                        <a:t>Te</a:t>
                      </a:r>
                      <a:r>
                        <a:rPr lang="en-NZ" sz="1400" dirty="0"/>
                        <a:t> </a:t>
                      </a:r>
                      <a:r>
                        <a:rPr lang="en-NZ" sz="1400" dirty="0" err="1"/>
                        <a:t>reo</a:t>
                      </a:r>
                      <a:r>
                        <a:rPr lang="en-NZ" sz="1400" dirty="0"/>
                        <a:t> Māori framework for education settings. </a:t>
                      </a:r>
                    </a:p>
                  </a:txBody>
                  <a:tcPr/>
                </a:tc>
                <a:tc>
                  <a:txBody>
                    <a:bodyPr/>
                    <a:lstStyle/>
                    <a:p>
                      <a:r>
                        <a:rPr lang="en-NZ" sz="1400" dirty="0">
                          <a:hlinkClick r:id="rId14"/>
                        </a:rPr>
                        <a:t>https://www.education.govt.nz/assets/Documents/Ministry/Strategies-and-policies/Ka-Hikitia/TauMaiTeReoFullStrategyEnglish.pdf</a:t>
                      </a:r>
                      <a:endParaRPr lang="en-NZ" sz="1400" dirty="0"/>
                    </a:p>
                    <a:p>
                      <a:r>
                        <a:rPr lang="en-NZ" sz="1400" dirty="0" err="1"/>
                        <a:t>Te</a:t>
                      </a:r>
                      <a:r>
                        <a:rPr lang="en-NZ" sz="1400" dirty="0"/>
                        <a:t> </a:t>
                      </a:r>
                      <a:r>
                        <a:rPr lang="en-NZ" sz="1400" dirty="0" err="1"/>
                        <a:t>reo</a:t>
                      </a:r>
                      <a:r>
                        <a:rPr lang="en-NZ" sz="1400" dirty="0"/>
                        <a:t> Māori in Education strategy.</a:t>
                      </a:r>
                    </a:p>
                  </a:txBody>
                  <a:tcPr/>
                </a:tc>
                <a:extLst>
                  <a:ext uri="{0D108BD9-81ED-4DB2-BD59-A6C34878D82A}">
                    <a16:rowId xmlns:a16="http://schemas.microsoft.com/office/drawing/2014/main" val="2633301933"/>
                  </a:ext>
                </a:extLst>
              </a:tr>
              <a:tr h="982076">
                <a:tc>
                  <a:txBody>
                    <a:bodyPr/>
                    <a:lstStyle/>
                    <a:p>
                      <a:r>
                        <a:rPr lang="en-NZ" sz="1400" dirty="0">
                          <a:hlinkClick r:id="rId15"/>
                        </a:rPr>
                        <a:t>https://teachingcouncil.nz/sites/default/files/TataiReo%20FINAL_web.pdf</a:t>
                      </a:r>
                      <a:endParaRPr lang="en-NZ" sz="1400" dirty="0"/>
                    </a:p>
                    <a:p>
                      <a:r>
                        <a:rPr lang="en-NZ" sz="1400" dirty="0" err="1"/>
                        <a:t>TataiReo</a:t>
                      </a:r>
                      <a:r>
                        <a:rPr lang="en-NZ" sz="1400" dirty="0"/>
                        <a:t> framework for </a:t>
                      </a:r>
                      <a:r>
                        <a:rPr lang="en-NZ" sz="1400" dirty="0" err="1"/>
                        <a:t>te</a:t>
                      </a:r>
                      <a:r>
                        <a:rPr lang="en-NZ" sz="1400" dirty="0"/>
                        <a:t> </a:t>
                      </a:r>
                      <a:r>
                        <a:rPr lang="en-NZ" sz="1400" dirty="0" err="1"/>
                        <a:t>reo</a:t>
                      </a:r>
                      <a:r>
                        <a:rPr lang="en-NZ" sz="1400" dirty="0"/>
                        <a:t> Māori in ITE settings.   </a:t>
                      </a:r>
                    </a:p>
                  </a:txBody>
                  <a:tcPr/>
                </a:tc>
                <a:tc>
                  <a:txBody>
                    <a:bodyPr/>
                    <a:lstStyle/>
                    <a:p>
                      <a:endParaRPr lang="en-NZ" sz="1400" dirty="0"/>
                    </a:p>
                  </a:txBody>
                  <a:tcPr/>
                </a:tc>
                <a:extLst>
                  <a:ext uri="{0D108BD9-81ED-4DB2-BD59-A6C34878D82A}">
                    <a16:rowId xmlns:a16="http://schemas.microsoft.com/office/drawing/2014/main" val="2811459451"/>
                  </a:ext>
                </a:extLst>
              </a:tr>
            </a:tbl>
          </a:graphicData>
        </a:graphic>
      </p:graphicFrame>
    </p:spTree>
    <p:extLst>
      <p:ext uri="{BB962C8B-B14F-4D97-AF65-F5344CB8AC3E}">
        <p14:creationId xmlns:p14="http://schemas.microsoft.com/office/powerpoint/2010/main" val="2015001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AB4446-CA5E-4BA1-BA22-C7E8168F30F3}"/>
              </a:ext>
            </a:extLst>
          </p:cNvPr>
          <p:cNvSpPr>
            <a:spLocks noGrp="1"/>
          </p:cNvSpPr>
          <p:nvPr>
            <p:ph type="title"/>
          </p:nvPr>
        </p:nvSpPr>
        <p:spPr>
          <a:xfrm>
            <a:off x="4456090" y="199624"/>
            <a:ext cx="6336406" cy="5789052"/>
          </a:xfrm>
        </p:spPr>
        <p:txBody>
          <a:bodyPr>
            <a:normAutofit/>
          </a:bodyPr>
          <a:lstStyle/>
          <a:p>
            <a:r>
              <a:rPr lang="en-NZ" sz="2800" dirty="0"/>
              <a:t>Candidates selected for entry into an English medium programme must be assessed on their </a:t>
            </a:r>
            <a:r>
              <a:rPr lang="en-NZ" sz="2800" dirty="0" err="1"/>
              <a:t>te</a:t>
            </a:r>
            <a:r>
              <a:rPr lang="en-NZ" sz="2800" dirty="0"/>
              <a:t> </a:t>
            </a:r>
            <a:r>
              <a:rPr lang="en-NZ" sz="2800" dirty="0" err="1"/>
              <a:t>reo</a:t>
            </a:r>
            <a:r>
              <a:rPr lang="en-NZ" sz="2800" dirty="0"/>
              <a:t> M</a:t>
            </a:r>
            <a:r>
              <a:rPr lang="mi-NZ" sz="2800" dirty="0"/>
              <a:t>ā</a:t>
            </a:r>
            <a:r>
              <a:rPr lang="en-NZ" sz="2800" dirty="0" err="1"/>
              <a:t>ori</a:t>
            </a:r>
            <a:r>
              <a:rPr lang="en-NZ" sz="2800" dirty="0"/>
              <a:t> competency as close as reasonably practicable after entry.</a:t>
            </a:r>
            <a:br>
              <a:rPr lang="en-NZ" sz="2800" dirty="0"/>
            </a:br>
            <a:br>
              <a:rPr lang="en-NZ" sz="2800" dirty="0"/>
            </a:br>
            <a:r>
              <a:rPr lang="en-NZ" sz="2800" dirty="0"/>
              <a:t>English Medium Programmes must progressively monitor and support competency in </a:t>
            </a:r>
            <a:r>
              <a:rPr lang="en-NZ" sz="2800" dirty="0" err="1"/>
              <a:t>te</a:t>
            </a:r>
            <a:r>
              <a:rPr lang="en-NZ" sz="2800" dirty="0"/>
              <a:t> </a:t>
            </a:r>
            <a:r>
              <a:rPr lang="en-NZ" sz="2800" dirty="0" err="1"/>
              <a:t>reo</a:t>
            </a:r>
            <a:r>
              <a:rPr lang="en-NZ" sz="2800" dirty="0"/>
              <a:t> M</a:t>
            </a:r>
            <a:r>
              <a:rPr lang="mi-NZ" sz="2800" dirty="0"/>
              <a:t>ā</a:t>
            </a:r>
            <a:r>
              <a:rPr lang="en-NZ" sz="2800" dirty="0" err="1"/>
              <a:t>ori</a:t>
            </a:r>
            <a:r>
              <a:rPr lang="en-NZ" sz="2800" dirty="0"/>
              <a:t> during the programme using sound practices in second language acquisition  </a:t>
            </a:r>
          </a:p>
        </p:txBody>
      </p:sp>
    </p:spTree>
    <p:extLst>
      <p:ext uri="{BB962C8B-B14F-4D97-AF65-F5344CB8AC3E}">
        <p14:creationId xmlns:p14="http://schemas.microsoft.com/office/powerpoint/2010/main" val="687389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AB4446-CA5E-4BA1-BA22-C7E8168F30F3}"/>
              </a:ext>
            </a:extLst>
          </p:cNvPr>
          <p:cNvSpPr>
            <a:spLocks noGrp="1"/>
          </p:cNvSpPr>
          <p:nvPr>
            <p:ph type="title"/>
          </p:nvPr>
        </p:nvSpPr>
        <p:spPr>
          <a:xfrm>
            <a:off x="4456090" y="199624"/>
            <a:ext cx="6336406" cy="5789052"/>
          </a:xfrm>
        </p:spPr>
        <p:txBody>
          <a:bodyPr>
            <a:normAutofit/>
          </a:bodyPr>
          <a:lstStyle/>
          <a:p>
            <a:r>
              <a:rPr lang="en-NZ" sz="2800" dirty="0"/>
              <a:t>Candidates selected for entry into an English medium programme must be assessed on their </a:t>
            </a:r>
            <a:r>
              <a:rPr lang="en-NZ" sz="2800" dirty="0" err="1"/>
              <a:t>te</a:t>
            </a:r>
            <a:r>
              <a:rPr lang="en-NZ" sz="2800" dirty="0"/>
              <a:t> </a:t>
            </a:r>
            <a:r>
              <a:rPr lang="en-NZ" sz="2800" dirty="0" err="1"/>
              <a:t>reo</a:t>
            </a:r>
            <a:r>
              <a:rPr lang="en-NZ" sz="2800" dirty="0"/>
              <a:t> M</a:t>
            </a:r>
            <a:r>
              <a:rPr lang="mi-NZ" sz="2800" dirty="0"/>
              <a:t>ā</a:t>
            </a:r>
            <a:r>
              <a:rPr lang="en-NZ" sz="2800" dirty="0" err="1"/>
              <a:t>ori</a:t>
            </a:r>
            <a:r>
              <a:rPr lang="en-NZ" sz="2800" dirty="0"/>
              <a:t> competency as close as reasonably practicable after entry.</a:t>
            </a:r>
            <a:br>
              <a:rPr lang="en-NZ" sz="2800" dirty="0"/>
            </a:br>
            <a:br>
              <a:rPr lang="en-NZ" sz="2800" dirty="0"/>
            </a:br>
            <a:r>
              <a:rPr lang="en-NZ" sz="2800" dirty="0"/>
              <a:t>English Medium Programmes must progressively monitor and support competency in </a:t>
            </a:r>
            <a:r>
              <a:rPr lang="en-NZ" sz="2800" dirty="0" err="1"/>
              <a:t>te</a:t>
            </a:r>
            <a:r>
              <a:rPr lang="en-NZ" sz="2800" dirty="0"/>
              <a:t> </a:t>
            </a:r>
            <a:r>
              <a:rPr lang="en-NZ" sz="2800" dirty="0" err="1"/>
              <a:t>reo</a:t>
            </a:r>
            <a:r>
              <a:rPr lang="en-NZ" sz="2800" dirty="0"/>
              <a:t> M</a:t>
            </a:r>
            <a:r>
              <a:rPr lang="mi-NZ" sz="2800" dirty="0"/>
              <a:t>ā</a:t>
            </a:r>
            <a:r>
              <a:rPr lang="en-NZ" sz="2800" dirty="0" err="1"/>
              <a:t>ori</a:t>
            </a:r>
            <a:r>
              <a:rPr lang="en-NZ" sz="2800" dirty="0"/>
              <a:t> during the programme using sound practices in second language acquisition  </a:t>
            </a:r>
          </a:p>
        </p:txBody>
      </p:sp>
    </p:spTree>
    <p:extLst>
      <p:ext uri="{BB962C8B-B14F-4D97-AF65-F5344CB8AC3E}">
        <p14:creationId xmlns:p14="http://schemas.microsoft.com/office/powerpoint/2010/main" val="2568543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AB4446-CA5E-4BA1-BA22-C7E8168F30F3}"/>
              </a:ext>
            </a:extLst>
          </p:cNvPr>
          <p:cNvSpPr>
            <a:spLocks noGrp="1"/>
          </p:cNvSpPr>
          <p:nvPr>
            <p:ph type="title"/>
          </p:nvPr>
        </p:nvSpPr>
        <p:spPr>
          <a:xfrm>
            <a:off x="4456090" y="199624"/>
            <a:ext cx="6336406" cy="5789052"/>
          </a:xfrm>
        </p:spPr>
        <p:txBody>
          <a:bodyPr>
            <a:normAutofit/>
          </a:bodyPr>
          <a:lstStyle/>
          <a:p>
            <a:r>
              <a:rPr lang="en-NZ" sz="2800" dirty="0"/>
              <a:t>Candidates selected for entry into an English medium programme must be </a:t>
            </a:r>
            <a:r>
              <a:rPr lang="en-NZ" sz="4000" dirty="0">
                <a:solidFill>
                  <a:schemeClr val="accent1"/>
                </a:solidFill>
              </a:rPr>
              <a:t>assessed on their </a:t>
            </a:r>
            <a:r>
              <a:rPr lang="en-NZ" sz="4000" dirty="0" err="1">
                <a:solidFill>
                  <a:schemeClr val="accent1"/>
                </a:solidFill>
              </a:rPr>
              <a:t>te</a:t>
            </a:r>
            <a:r>
              <a:rPr lang="en-NZ" sz="4000" dirty="0">
                <a:solidFill>
                  <a:schemeClr val="accent1"/>
                </a:solidFill>
              </a:rPr>
              <a:t> </a:t>
            </a:r>
            <a:r>
              <a:rPr lang="en-NZ" sz="4000" dirty="0" err="1">
                <a:solidFill>
                  <a:schemeClr val="accent1"/>
                </a:solidFill>
              </a:rPr>
              <a:t>reo</a:t>
            </a:r>
            <a:r>
              <a:rPr lang="en-NZ" sz="4000" dirty="0">
                <a:solidFill>
                  <a:schemeClr val="accent1"/>
                </a:solidFill>
              </a:rPr>
              <a:t> M</a:t>
            </a:r>
            <a:r>
              <a:rPr lang="mi-NZ" sz="4000" dirty="0">
                <a:solidFill>
                  <a:schemeClr val="accent1"/>
                </a:solidFill>
              </a:rPr>
              <a:t>ā</a:t>
            </a:r>
            <a:r>
              <a:rPr lang="en-NZ" sz="4000" dirty="0" err="1">
                <a:solidFill>
                  <a:schemeClr val="accent1"/>
                </a:solidFill>
              </a:rPr>
              <a:t>ori</a:t>
            </a:r>
            <a:r>
              <a:rPr lang="en-NZ" sz="4000" dirty="0">
                <a:solidFill>
                  <a:schemeClr val="accent1"/>
                </a:solidFill>
              </a:rPr>
              <a:t> competency </a:t>
            </a:r>
            <a:r>
              <a:rPr lang="en-NZ" sz="2800" dirty="0"/>
              <a:t>as close as reasonably practicable after entry.</a:t>
            </a:r>
            <a:br>
              <a:rPr lang="en-NZ" sz="2800" dirty="0"/>
            </a:br>
            <a:br>
              <a:rPr lang="en-NZ" sz="2800" dirty="0"/>
            </a:br>
            <a:r>
              <a:rPr lang="en-NZ" sz="2800" dirty="0"/>
              <a:t>English Medium Programmes must progressively monitor and support competency in </a:t>
            </a:r>
            <a:r>
              <a:rPr lang="en-NZ" sz="2800" dirty="0" err="1"/>
              <a:t>te</a:t>
            </a:r>
            <a:r>
              <a:rPr lang="en-NZ" sz="2800" dirty="0"/>
              <a:t> </a:t>
            </a:r>
            <a:r>
              <a:rPr lang="en-NZ" sz="2800" dirty="0" err="1"/>
              <a:t>reo</a:t>
            </a:r>
            <a:r>
              <a:rPr lang="en-NZ" sz="2800" dirty="0"/>
              <a:t> M</a:t>
            </a:r>
            <a:r>
              <a:rPr lang="mi-NZ" sz="2800" dirty="0"/>
              <a:t>ā</a:t>
            </a:r>
            <a:r>
              <a:rPr lang="en-NZ" sz="2800" dirty="0" err="1"/>
              <a:t>ori</a:t>
            </a:r>
            <a:r>
              <a:rPr lang="en-NZ" sz="2800" dirty="0"/>
              <a:t> during the programme using sound practices in second language acquisition  </a:t>
            </a:r>
          </a:p>
        </p:txBody>
      </p:sp>
    </p:spTree>
    <p:extLst>
      <p:ext uri="{BB962C8B-B14F-4D97-AF65-F5344CB8AC3E}">
        <p14:creationId xmlns:p14="http://schemas.microsoft.com/office/powerpoint/2010/main" val="3486147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7822D-1122-4154-8FAE-B4406872815A}"/>
              </a:ext>
            </a:extLst>
          </p:cNvPr>
          <p:cNvSpPr>
            <a:spLocks noGrp="1"/>
          </p:cNvSpPr>
          <p:nvPr>
            <p:ph type="title"/>
          </p:nvPr>
        </p:nvSpPr>
        <p:spPr>
          <a:xfrm>
            <a:off x="351743" y="-211954"/>
            <a:ext cx="8649850" cy="6462852"/>
          </a:xfrm>
        </p:spPr>
        <p:txBody>
          <a:bodyPr>
            <a:normAutofit/>
          </a:bodyPr>
          <a:lstStyle/>
          <a:p>
            <a:r>
              <a:rPr lang="mi-NZ" b="1" dirty="0"/>
              <a:t>Discuss</a:t>
            </a:r>
            <a:br>
              <a:rPr lang="mi-NZ" dirty="0"/>
            </a:br>
            <a:r>
              <a:rPr lang="mi-NZ" dirty="0"/>
              <a:t>What might an effective formative </a:t>
            </a:r>
            <a:br>
              <a:rPr lang="mi-NZ" dirty="0"/>
            </a:br>
            <a:r>
              <a:rPr lang="mi-NZ" dirty="0"/>
              <a:t>assessment tool for te reo Māori competence look like... </a:t>
            </a:r>
            <a:br>
              <a:rPr lang="mi-NZ" dirty="0"/>
            </a:br>
            <a:br>
              <a:rPr lang="mi-NZ" dirty="0"/>
            </a:br>
            <a:r>
              <a:rPr lang="mi-NZ" dirty="0"/>
              <a:t>And... </a:t>
            </a:r>
            <a:br>
              <a:rPr lang="mi-NZ" dirty="0"/>
            </a:br>
            <a:br>
              <a:rPr lang="mi-NZ" dirty="0"/>
            </a:br>
            <a:r>
              <a:rPr lang="mi-NZ" dirty="0"/>
              <a:t>How might it be used in your programme/s?</a:t>
            </a:r>
            <a:endParaRPr lang="en-NZ" dirty="0"/>
          </a:p>
        </p:txBody>
      </p:sp>
    </p:spTree>
    <p:extLst>
      <p:ext uri="{BB962C8B-B14F-4D97-AF65-F5344CB8AC3E}">
        <p14:creationId xmlns:p14="http://schemas.microsoft.com/office/powerpoint/2010/main" val="3909988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AB4446-CA5E-4BA1-BA22-C7E8168F30F3}"/>
              </a:ext>
            </a:extLst>
          </p:cNvPr>
          <p:cNvSpPr>
            <a:spLocks noGrp="1"/>
          </p:cNvSpPr>
          <p:nvPr>
            <p:ph type="title"/>
          </p:nvPr>
        </p:nvSpPr>
        <p:spPr>
          <a:xfrm>
            <a:off x="4456090" y="199624"/>
            <a:ext cx="6336406" cy="5789052"/>
          </a:xfrm>
        </p:spPr>
        <p:txBody>
          <a:bodyPr>
            <a:normAutofit/>
          </a:bodyPr>
          <a:lstStyle/>
          <a:p>
            <a:r>
              <a:rPr lang="en-NZ" sz="2800" dirty="0"/>
              <a:t>Candidates selected for entry into an English medium programme must be assessed on their </a:t>
            </a:r>
            <a:r>
              <a:rPr lang="en-NZ" sz="2800" dirty="0" err="1"/>
              <a:t>te</a:t>
            </a:r>
            <a:r>
              <a:rPr lang="en-NZ" sz="2800" dirty="0"/>
              <a:t> </a:t>
            </a:r>
            <a:r>
              <a:rPr lang="en-NZ" sz="2800" dirty="0" err="1"/>
              <a:t>reo</a:t>
            </a:r>
            <a:r>
              <a:rPr lang="en-NZ" sz="2800" dirty="0"/>
              <a:t> M</a:t>
            </a:r>
            <a:r>
              <a:rPr lang="mi-NZ" sz="2800" dirty="0"/>
              <a:t>ā</a:t>
            </a:r>
            <a:r>
              <a:rPr lang="en-NZ" sz="2800" dirty="0" err="1"/>
              <a:t>ori</a:t>
            </a:r>
            <a:r>
              <a:rPr lang="en-NZ" sz="2800" dirty="0"/>
              <a:t> competency as close as reasonably practicable after entry.</a:t>
            </a:r>
            <a:br>
              <a:rPr lang="en-NZ" sz="2800" dirty="0"/>
            </a:br>
            <a:br>
              <a:rPr lang="en-NZ" sz="2800" dirty="0"/>
            </a:br>
            <a:r>
              <a:rPr lang="en-NZ" sz="2800" dirty="0"/>
              <a:t>English Medium Programmes must </a:t>
            </a:r>
            <a:r>
              <a:rPr lang="en-NZ" sz="4000" dirty="0">
                <a:solidFill>
                  <a:schemeClr val="accent1"/>
                </a:solidFill>
              </a:rPr>
              <a:t>progressively monitor and support competency </a:t>
            </a:r>
            <a:r>
              <a:rPr lang="en-NZ" sz="2800" dirty="0"/>
              <a:t>in </a:t>
            </a:r>
            <a:r>
              <a:rPr lang="en-NZ" sz="2800" dirty="0" err="1"/>
              <a:t>te</a:t>
            </a:r>
            <a:r>
              <a:rPr lang="en-NZ" sz="2800" dirty="0"/>
              <a:t> </a:t>
            </a:r>
            <a:r>
              <a:rPr lang="en-NZ" sz="2800" dirty="0" err="1"/>
              <a:t>reo</a:t>
            </a:r>
            <a:r>
              <a:rPr lang="en-NZ" sz="2800" dirty="0"/>
              <a:t> M</a:t>
            </a:r>
            <a:r>
              <a:rPr lang="mi-NZ" sz="2800" dirty="0"/>
              <a:t>ā</a:t>
            </a:r>
            <a:r>
              <a:rPr lang="en-NZ" sz="2800" dirty="0" err="1"/>
              <a:t>ori</a:t>
            </a:r>
            <a:r>
              <a:rPr lang="en-NZ" sz="2800" dirty="0"/>
              <a:t> during the programme using sound practices in second language acquisition  </a:t>
            </a:r>
          </a:p>
        </p:txBody>
      </p:sp>
    </p:spTree>
    <p:extLst>
      <p:ext uri="{BB962C8B-B14F-4D97-AF65-F5344CB8AC3E}">
        <p14:creationId xmlns:p14="http://schemas.microsoft.com/office/powerpoint/2010/main" val="3179337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C3F1A-A3F2-4400-9A8F-147B4F84115C}"/>
              </a:ext>
            </a:extLst>
          </p:cNvPr>
          <p:cNvSpPr>
            <a:spLocks noGrp="1"/>
          </p:cNvSpPr>
          <p:nvPr>
            <p:ph type="title"/>
          </p:nvPr>
        </p:nvSpPr>
        <p:spPr>
          <a:xfrm>
            <a:off x="336753" y="312703"/>
            <a:ext cx="10058926" cy="5181192"/>
          </a:xfrm>
        </p:spPr>
        <p:txBody>
          <a:bodyPr>
            <a:normAutofit/>
          </a:bodyPr>
          <a:lstStyle/>
          <a:p>
            <a:r>
              <a:rPr lang="mi-NZ" dirty="0"/>
              <a:t>Activity – Discuss</a:t>
            </a:r>
            <a:br>
              <a:rPr lang="mi-NZ" dirty="0"/>
            </a:br>
            <a:r>
              <a:rPr lang="mi-NZ" dirty="0"/>
              <a:t>How might te reo Māori progression across the entire programme be best measured?</a:t>
            </a:r>
            <a:br>
              <a:rPr lang="mi-NZ" dirty="0"/>
            </a:br>
            <a:br>
              <a:rPr lang="mi-NZ" dirty="0"/>
            </a:br>
            <a:r>
              <a:rPr lang="mi-NZ" dirty="0"/>
              <a:t>How might you monitor this?</a:t>
            </a:r>
            <a:br>
              <a:rPr lang="mi-NZ" dirty="0"/>
            </a:br>
            <a:br>
              <a:rPr lang="mi-NZ" dirty="0"/>
            </a:br>
            <a:endParaRPr lang="en-NZ" dirty="0"/>
          </a:p>
        </p:txBody>
      </p:sp>
    </p:spTree>
    <p:extLst>
      <p:ext uri="{BB962C8B-B14F-4D97-AF65-F5344CB8AC3E}">
        <p14:creationId xmlns:p14="http://schemas.microsoft.com/office/powerpoint/2010/main" val="3194120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AB4446-CA5E-4BA1-BA22-C7E8168F30F3}"/>
              </a:ext>
            </a:extLst>
          </p:cNvPr>
          <p:cNvSpPr>
            <a:spLocks noGrp="1"/>
          </p:cNvSpPr>
          <p:nvPr>
            <p:ph type="title"/>
          </p:nvPr>
        </p:nvSpPr>
        <p:spPr>
          <a:xfrm>
            <a:off x="4456090" y="199624"/>
            <a:ext cx="6336406" cy="5789052"/>
          </a:xfrm>
        </p:spPr>
        <p:txBody>
          <a:bodyPr>
            <a:normAutofit/>
          </a:bodyPr>
          <a:lstStyle/>
          <a:p>
            <a:r>
              <a:rPr lang="en-NZ" sz="2800" dirty="0"/>
              <a:t>Candidates selected for entry into an English medium programme must be assessed on their </a:t>
            </a:r>
            <a:r>
              <a:rPr lang="en-NZ" sz="2800" dirty="0" err="1"/>
              <a:t>te</a:t>
            </a:r>
            <a:r>
              <a:rPr lang="en-NZ" sz="2800" dirty="0"/>
              <a:t> </a:t>
            </a:r>
            <a:r>
              <a:rPr lang="en-NZ" sz="2800" dirty="0" err="1"/>
              <a:t>reo</a:t>
            </a:r>
            <a:r>
              <a:rPr lang="en-NZ" sz="2800" dirty="0"/>
              <a:t> M</a:t>
            </a:r>
            <a:r>
              <a:rPr lang="mi-NZ" sz="2800" dirty="0"/>
              <a:t>ā</a:t>
            </a:r>
            <a:r>
              <a:rPr lang="en-NZ" sz="2800" dirty="0" err="1"/>
              <a:t>ori</a:t>
            </a:r>
            <a:r>
              <a:rPr lang="en-NZ" sz="2800" dirty="0"/>
              <a:t> competency as close as reasonably practicable after entry.</a:t>
            </a:r>
            <a:br>
              <a:rPr lang="en-NZ" sz="2800" dirty="0"/>
            </a:br>
            <a:br>
              <a:rPr lang="en-NZ" sz="2800" dirty="0"/>
            </a:br>
            <a:r>
              <a:rPr lang="en-NZ" sz="2800" dirty="0"/>
              <a:t>English Medium Programmes must progressively monitor and support competency in </a:t>
            </a:r>
            <a:r>
              <a:rPr lang="en-NZ" sz="2800" dirty="0" err="1"/>
              <a:t>te</a:t>
            </a:r>
            <a:r>
              <a:rPr lang="en-NZ" sz="2800" dirty="0"/>
              <a:t> </a:t>
            </a:r>
            <a:r>
              <a:rPr lang="en-NZ" sz="2800" dirty="0" err="1"/>
              <a:t>reo</a:t>
            </a:r>
            <a:r>
              <a:rPr lang="en-NZ" sz="2800" dirty="0"/>
              <a:t> M</a:t>
            </a:r>
            <a:r>
              <a:rPr lang="mi-NZ" sz="2800" dirty="0"/>
              <a:t>ā</a:t>
            </a:r>
            <a:r>
              <a:rPr lang="en-NZ" sz="2800" dirty="0" err="1"/>
              <a:t>ori</a:t>
            </a:r>
            <a:r>
              <a:rPr lang="en-NZ" sz="2800" dirty="0"/>
              <a:t> during the programme </a:t>
            </a:r>
            <a:r>
              <a:rPr lang="en-NZ" sz="4000" dirty="0">
                <a:solidFill>
                  <a:schemeClr val="accent1"/>
                </a:solidFill>
              </a:rPr>
              <a:t>using sound practices in second language acquisition  </a:t>
            </a:r>
          </a:p>
        </p:txBody>
      </p:sp>
    </p:spTree>
    <p:extLst>
      <p:ext uri="{BB962C8B-B14F-4D97-AF65-F5344CB8AC3E}">
        <p14:creationId xmlns:p14="http://schemas.microsoft.com/office/powerpoint/2010/main" val="3521028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878A9-87BB-4FF8-9F16-BC087AF2E5C9}"/>
              </a:ext>
            </a:extLst>
          </p:cNvPr>
          <p:cNvSpPr>
            <a:spLocks noGrp="1"/>
          </p:cNvSpPr>
          <p:nvPr>
            <p:ph type="title"/>
          </p:nvPr>
        </p:nvSpPr>
        <p:spPr>
          <a:xfrm>
            <a:off x="540690" y="1251284"/>
            <a:ext cx="9998973" cy="6148137"/>
          </a:xfrm>
        </p:spPr>
        <p:txBody>
          <a:bodyPr>
            <a:normAutofit fontScale="90000"/>
          </a:bodyPr>
          <a:lstStyle/>
          <a:p>
            <a:br>
              <a:rPr lang="mi-NZ" dirty="0"/>
            </a:br>
            <a:r>
              <a:rPr lang="mi-NZ" dirty="0"/>
              <a:t>Activity – Discuss</a:t>
            </a:r>
            <a:br>
              <a:rPr lang="mi-NZ" dirty="0"/>
            </a:br>
            <a:r>
              <a:rPr lang="mi-NZ" dirty="0"/>
              <a:t>What strengths do your team currently have in the use of te reo Māori in their programmes?   Where might support in this aspect come from?</a:t>
            </a:r>
            <a:br>
              <a:rPr lang="mi-NZ" dirty="0"/>
            </a:br>
            <a:r>
              <a:rPr lang="mi-NZ" dirty="0"/>
              <a:t> </a:t>
            </a:r>
            <a:br>
              <a:rPr lang="mi-NZ" dirty="0"/>
            </a:br>
            <a:r>
              <a:rPr lang="mi-NZ" dirty="0"/>
              <a:t>What strengths do your team have in regard to the use of second language acquisition theories in practice? What support might your team need?</a:t>
            </a:r>
            <a:br>
              <a:rPr lang="mi-NZ" dirty="0"/>
            </a:br>
            <a:br>
              <a:rPr lang="mi-NZ" dirty="0"/>
            </a:br>
            <a:br>
              <a:rPr lang="mi-NZ" dirty="0"/>
            </a:br>
            <a:br>
              <a:rPr lang="mi-NZ" dirty="0"/>
            </a:br>
            <a:endParaRPr lang="en-NZ" dirty="0"/>
          </a:p>
        </p:txBody>
      </p:sp>
    </p:spTree>
    <p:extLst>
      <p:ext uri="{BB962C8B-B14F-4D97-AF65-F5344CB8AC3E}">
        <p14:creationId xmlns:p14="http://schemas.microsoft.com/office/powerpoint/2010/main" val="1028306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653E4-F2D6-4A8F-A01F-05D9C770FD16}"/>
              </a:ext>
            </a:extLst>
          </p:cNvPr>
          <p:cNvSpPr>
            <a:spLocks noGrp="1"/>
          </p:cNvSpPr>
          <p:nvPr>
            <p:ph type="title"/>
          </p:nvPr>
        </p:nvSpPr>
        <p:spPr>
          <a:xfrm>
            <a:off x="734593" y="1750022"/>
            <a:ext cx="7459270" cy="2455077"/>
          </a:xfrm>
        </p:spPr>
        <p:txBody>
          <a:bodyPr>
            <a:noAutofit/>
          </a:bodyPr>
          <a:lstStyle/>
          <a:p>
            <a:br>
              <a:rPr lang="mi-NZ" sz="7200" b="1" dirty="0"/>
            </a:br>
            <a:r>
              <a:rPr lang="mi-NZ" sz="6000" dirty="0"/>
              <a:t>How might this impact on the ITE student’s understanding of the</a:t>
            </a:r>
            <a:br>
              <a:rPr lang="mi-NZ" sz="6000" dirty="0"/>
            </a:br>
            <a:r>
              <a:rPr lang="mi-NZ" sz="6000" dirty="0"/>
              <a:t>Te Tiriti o Waitangi standard?</a:t>
            </a:r>
            <a:endParaRPr lang="en-NZ" sz="6000" dirty="0"/>
          </a:p>
        </p:txBody>
      </p:sp>
    </p:spTree>
    <p:extLst>
      <p:ext uri="{BB962C8B-B14F-4D97-AF65-F5344CB8AC3E}">
        <p14:creationId xmlns:p14="http://schemas.microsoft.com/office/powerpoint/2010/main" val="3744428715"/>
      </p:ext>
    </p:extLst>
  </p:cSld>
  <p:clrMapOvr>
    <a:masterClrMapping/>
  </p:clrMapOvr>
</p:sld>
</file>

<file path=ppt/theme/theme1.xml><?xml version="1.0" encoding="utf-8"?>
<a:theme xmlns:a="http://schemas.openxmlformats.org/drawingml/2006/main" name="Office Theme">
  <a:themeElements>
    <a:clrScheme name="education council RGB">
      <a:dk1>
        <a:srgbClr val="000000"/>
      </a:dk1>
      <a:lt1>
        <a:srgbClr val="FFFFFF"/>
      </a:lt1>
      <a:dk2>
        <a:srgbClr val="6C6E71"/>
      </a:dk2>
      <a:lt2>
        <a:srgbClr val="E7E6E6"/>
      </a:lt2>
      <a:accent1>
        <a:srgbClr val="71CCD2"/>
      </a:accent1>
      <a:accent2>
        <a:srgbClr val="DF003E"/>
      </a:accent2>
      <a:accent3>
        <a:srgbClr val="5091CC"/>
      </a:accent3>
      <a:accent4>
        <a:srgbClr val="F36E20"/>
      </a:accent4>
      <a:accent5>
        <a:srgbClr val="F36F20"/>
      </a:accent5>
      <a:accent6>
        <a:srgbClr val="F36E20"/>
      </a:accent6>
      <a:hlink>
        <a:srgbClr val="13B5EA"/>
      </a:hlink>
      <a:folHlink>
        <a:srgbClr val="7473A9"/>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_point_template_TC" id="{958CC2B2-00EE-3F4D-8D68-4C68CF495E6C}" vid="{2D7CFDCB-3823-4C40-81F8-02F157B6BB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4194</TotalTime>
  <Words>2080</Words>
  <Application>Microsoft Office PowerPoint</Application>
  <PresentationFormat>Widescreen</PresentationFormat>
  <Paragraphs>91</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Franklin Gothic Book</vt:lpstr>
      <vt:lpstr>Franklin Gothic Medium</vt:lpstr>
      <vt:lpstr>Office Theme</vt:lpstr>
      <vt:lpstr>Requirement 6.2 Te reo Māori Competency and Progression </vt:lpstr>
      <vt:lpstr>Candidates selected for entry into an English medium programme must be assessed on their te reo Māori competency as close as reasonably practicable after entry.  English Medium Programmes must progressively monitor and support competency in te reo Māori during the programme using sound practices in second language acquisition  </vt:lpstr>
      <vt:lpstr>Candidates selected for entry into an English medium programme must be assessed on their te reo Māori competency as close as reasonably practicable after entry.  English Medium Programmes must progressively monitor and support competency in te reo Māori during the programme using sound practices in second language acquisition  </vt:lpstr>
      <vt:lpstr>Discuss What might an effective formative  assessment tool for te reo Māori competence look like...   And...   How might it be used in your programme/s?</vt:lpstr>
      <vt:lpstr>Candidates selected for entry into an English medium programme must be assessed on their te reo Māori competency as close as reasonably practicable after entry.  English Medium Programmes must progressively monitor and support competency in te reo Māori during the programme using sound practices in second language acquisition  </vt:lpstr>
      <vt:lpstr>Activity – Discuss How might te reo Māori progression across the entire programme be best measured?  How might you monitor this?  </vt:lpstr>
      <vt:lpstr>Candidates selected for entry into an English medium programme must be assessed on their te reo Māori competency as close as reasonably practicable after entry.  English Medium Programmes must progressively monitor and support competency in te reo Māori during the programme using sound practices in second language acquisition  </vt:lpstr>
      <vt:lpstr> Activity – Discuss What strengths do your team currently have in the use of te reo Māori in their programmes?   Where might support in this aspect come from?   What strengths do your team have in regard to the use of second language acquisition theories in practice? What support might your team need?    </vt:lpstr>
      <vt:lpstr> How might this impact on the ITE student’s understanding of the Te Tiriti o Waitangi standard?</vt:lpstr>
      <vt:lpstr>Activity – discuss with your team.   Where does te reo Māori naturally fit into your programme design?     Where might students find additional opportunities to use te reo?   </vt:lpstr>
      <vt:lpstr>PowerPoint Presentation</vt:lpstr>
      <vt:lpstr>Candidates selected for entry into an English medium programme must be assessed on their te reo Māori competency as close as reasonably practicable after entry.  English Medium Programmes must progressively monitor and support competency in te reo Māori during the programme using sound practices in second language acquisition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Matatū Aotearoa Teaching Council NZ</dc:title>
  <dc:creator>James Butters</dc:creator>
  <cp:lastModifiedBy>Susan Fogarty</cp:lastModifiedBy>
  <cp:revision>2284</cp:revision>
  <dcterms:created xsi:type="dcterms:W3CDTF">2019-05-16T00:31:27Z</dcterms:created>
  <dcterms:modified xsi:type="dcterms:W3CDTF">2020-02-12T21:58:34Z</dcterms:modified>
</cp:coreProperties>
</file>